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66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607C97F-5D47-4F3D-94B6-121CBF437AAE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6651802-678C-4BA0-A736-A92BB0106B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4.jpe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Fluidos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Hidrostática</a:t>
            </a:r>
            <a:r>
              <a:rPr lang="en-US" dirty="0"/>
              <a:t> e </a:t>
            </a:r>
            <a:r>
              <a:rPr lang="en-US" dirty="0" err="1" smtClean="0"/>
              <a:t>Hidrodinâmica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8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é um </a:t>
            </a:r>
            <a:r>
              <a:rPr lang="en-US" dirty="0" err="1" smtClean="0"/>
              <a:t>fluido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matéria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classificada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três</a:t>
            </a:r>
            <a:r>
              <a:rPr lang="en-US" dirty="0" smtClean="0"/>
              <a:t> </a:t>
            </a:r>
            <a:r>
              <a:rPr lang="en-US" dirty="0" err="1" smtClean="0"/>
              <a:t>estados</a:t>
            </a:r>
            <a:r>
              <a:rPr lang="en-US" dirty="0" smtClean="0"/>
              <a:t>:</a:t>
            </a:r>
          </a:p>
          <a:p>
            <a:r>
              <a:rPr lang="en-US" dirty="0" smtClean="0"/>
              <a:t>i) </a:t>
            </a:r>
            <a:r>
              <a:rPr lang="en-US" dirty="0" err="1" smtClean="0"/>
              <a:t>sólido</a:t>
            </a:r>
            <a:endParaRPr lang="en-US" dirty="0" smtClean="0"/>
          </a:p>
          <a:p>
            <a:r>
              <a:rPr lang="en-US" dirty="0" smtClean="0"/>
              <a:t>Volume e forma </a:t>
            </a:r>
            <a:r>
              <a:rPr lang="en-US" dirty="0" err="1" smtClean="0"/>
              <a:t>definidos</a:t>
            </a:r>
            <a:endParaRPr lang="en-US" dirty="0" smtClean="0"/>
          </a:p>
          <a:p>
            <a:r>
              <a:rPr lang="en-US" dirty="0" smtClean="0"/>
              <a:t>ii) </a:t>
            </a:r>
            <a:r>
              <a:rPr lang="en-US" dirty="0" err="1" smtClean="0"/>
              <a:t>líquido</a:t>
            </a:r>
            <a:endParaRPr lang="en-US" dirty="0" smtClean="0"/>
          </a:p>
          <a:p>
            <a:r>
              <a:rPr lang="en-US" dirty="0" err="1" smtClean="0"/>
              <a:t>Aprenta</a:t>
            </a:r>
            <a:r>
              <a:rPr lang="en-US" dirty="0" smtClean="0"/>
              <a:t> forma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definida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ii</a:t>
            </a:r>
            <a:r>
              <a:rPr lang="en-US" dirty="0" smtClean="0"/>
              <a:t>) </a:t>
            </a:r>
            <a:r>
              <a:rPr lang="en-US" dirty="0" err="1" smtClean="0"/>
              <a:t>gás</a:t>
            </a:r>
            <a:endParaRPr lang="en-US" dirty="0" smtClean="0"/>
          </a:p>
          <a:p>
            <a:r>
              <a:rPr lang="en-US" dirty="0" err="1" smtClean="0"/>
              <a:t>Não</a:t>
            </a:r>
            <a:r>
              <a:rPr lang="en-US" dirty="0" smtClean="0"/>
              <a:t> tem volume e forma  </a:t>
            </a:r>
            <a:r>
              <a:rPr lang="en-US" dirty="0" err="1" smtClean="0"/>
              <a:t>definidos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Mecânica</a:t>
            </a:r>
            <a:r>
              <a:rPr lang="en-US" dirty="0" smtClean="0"/>
              <a:t> dos </a:t>
            </a:r>
            <a:r>
              <a:rPr lang="en-US" dirty="0" err="1" smtClean="0"/>
              <a:t>Fluidos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3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err="1" smtClean="0"/>
              <a:t>Fluido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" t="59564" r="-374" b="-1695"/>
          <a:stretch/>
        </p:blipFill>
        <p:spPr>
          <a:xfrm>
            <a:off x="0" y="808757"/>
            <a:ext cx="9144000" cy="52110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5987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" t="6973" r="1182" b="34864"/>
          <a:stretch/>
        </p:blipFill>
        <p:spPr>
          <a:xfrm>
            <a:off x="519545" y="152400"/>
            <a:ext cx="8540478" cy="60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t="66769" r="-1585" b="3231"/>
          <a:stretch/>
        </p:blipFill>
        <p:spPr>
          <a:xfrm>
            <a:off x="304800" y="152400"/>
            <a:ext cx="8309172" cy="3429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2" t="10000" r="12030" b="69591"/>
          <a:stretch/>
        </p:blipFill>
        <p:spPr>
          <a:xfrm>
            <a:off x="868212" y="3429000"/>
            <a:ext cx="7437588" cy="262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1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2" t="33469" r="32750" b="48380"/>
          <a:stretch/>
        </p:blipFill>
        <p:spPr>
          <a:xfrm>
            <a:off x="1295400" y="70855"/>
            <a:ext cx="4412673" cy="17805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15000" y="609600"/>
                <a:ext cx="3052905" cy="43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000" b="1" i="1" smtClean="0">
                              <a:solidFill>
                                <a:srgbClr val="FF66FF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solidFill>
                                <a:srgbClr val="FF66FF"/>
                              </a:solidFill>
                              <a:latin typeface="Cambria Math"/>
                              <a:ea typeface="Cambria Math"/>
                            </a:rPr>
                            <m:t>𝑭</m:t>
                          </m:r>
                        </m:e>
                      </m:acc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US" sz="2000" b="1" i="1" smtClean="0">
                              <a:solidFill>
                                <a:srgbClr val="FF66FF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solidFill>
                                <a:srgbClr val="FF66FF"/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e>
                      </m:acc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𝑺</m:t>
                      </m:r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sz="2000" b="1" i="1" smtClean="0">
                          <a:solidFill>
                            <a:srgbClr val="FF66FF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000" b="1" i="1" smtClean="0">
                              <a:solidFill>
                                <a:srgbClr val="FF66FF"/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solidFill>
                                <a:srgbClr val="FF66FF"/>
                              </a:solidFill>
                              <a:latin typeface="Cambria Math"/>
                              <a:ea typeface="Cambria Math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609600"/>
                <a:ext cx="3052905" cy="439479"/>
              </a:xfrm>
              <a:prstGeom prst="rect">
                <a:avLst/>
              </a:prstGeom>
              <a:blipFill rotWithShape="1">
                <a:blip r:embed="rId3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2" t="57922" r="6417" b="3262"/>
          <a:stretch/>
        </p:blipFill>
        <p:spPr>
          <a:xfrm>
            <a:off x="1590391" y="1981200"/>
            <a:ext cx="7172609" cy="436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0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Medidores</a:t>
            </a:r>
            <a:r>
              <a:rPr lang="en-US" dirty="0" smtClean="0"/>
              <a:t> de </a:t>
            </a:r>
            <a:r>
              <a:rPr lang="en-US" dirty="0" err="1" smtClean="0"/>
              <a:t>Pressão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Medidor</a:t>
            </a:r>
            <a:r>
              <a:rPr lang="en-US" dirty="0" smtClean="0"/>
              <a:t> de </a:t>
            </a:r>
            <a:r>
              <a:rPr lang="en-US" dirty="0" err="1" smtClean="0"/>
              <a:t>pressão</a:t>
            </a:r>
            <a:r>
              <a:rPr lang="en-US" dirty="0" smtClean="0"/>
              <a:t> arterial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Medidor</a:t>
            </a:r>
            <a:r>
              <a:rPr lang="en-US" dirty="0" smtClean="0"/>
              <a:t> de </a:t>
            </a:r>
            <a:r>
              <a:rPr lang="en-US" dirty="0" err="1" smtClean="0"/>
              <a:t>pressão</a:t>
            </a:r>
            <a:r>
              <a:rPr lang="en-US" dirty="0" smtClean="0"/>
              <a:t> </a:t>
            </a:r>
            <a:r>
              <a:rPr lang="en-US" dirty="0" err="1" smtClean="0"/>
              <a:t>automobilístico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85301"/>
            <a:ext cx="4040188" cy="366041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912" y="2043906"/>
            <a:ext cx="3048000" cy="2743200"/>
          </a:xfrm>
        </p:spPr>
      </p:pic>
    </p:spTree>
    <p:extLst>
      <p:ext uri="{BB962C8B-B14F-4D97-AF65-F5344CB8AC3E}">
        <p14:creationId xmlns:p14="http://schemas.microsoft.com/office/powerpoint/2010/main" val="320624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5" t="6735" r="2767" b="54489"/>
          <a:stretch/>
        </p:blipFill>
        <p:spPr>
          <a:xfrm>
            <a:off x="20781" y="0"/>
            <a:ext cx="8341893" cy="4876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9757131"/>
                  </p:ext>
                </p:extLst>
              </p:nvPr>
            </p:nvGraphicFramePr>
            <p:xfrm>
              <a:off x="2209800" y="4800600"/>
              <a:ext cx="6705599" cy="15247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7800"/>
                    <a:gridCol w="228600"/>
                    <a:gridCol w="1598746"/>
                    <a:gridCol w="208280"/>
                    <a:gridCol w="1654630"/>
                    <a:gridCol w="259132"/>
                    <a:gridCol w="1308411"/>
                  </a:tblGrid>
                  <a:tr h="427479">
                    <a:tc>
                      <a:txBody>
                        <a:bodyPr/>
                        <a:lstStyle/>
                        <a:p>
                          <a:r>
                            <a:rPr lang="en-US" sz="1800" dirty="0" err="1" smtClean="0"/>
                            <a:t>substância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𝝆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𝒌𝒈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𝒎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 smtClean="0"/>
                            <a:t>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err="1" smtClean="0"/>
                            <a:t>substância</a:t>
                          </a:r>
                          <a:endParaRPr lang="en-US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𝝆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𝒌𝒈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𝒎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 smtClean="0"/>
                            <a:t>)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34521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Ar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1,29 </a:t>
                          </a:r>
                          <a:r>
                            <a:rPr lang="en-US" smtClean="0">
                              <a:latin typeface="Cambria Math" pitchFamily="18" charset="0"/>
                              <a:ea typeface="Cambria Math" pitchFamily="18" charset="0"/>
                            </a:rPr>
                            <a:t>(25°C</a:t>
                          </a:r>
                          <a:r>
                            <a:rPr lang="en-US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)</a:t>
                          </a:r>
                          <a:endParaRPr lang="en-US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Álcool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0,80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327237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Alumínio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2,70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Gêlo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  <a:ea typeface="+mn-ea"/>
                                  </a:rPr>
                                  <m:t>0,97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327237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Água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  <a:ea typeface="+mn-ea"/>
                                  </a:rPr>
                                  <m:t>0,9981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Ferro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/>
                                  </a:rPr>
                                  <m:t>9,70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9757131"/>
                  </p:ext>
                </p:extLst>
              </p:nvPr>
            </p:nvGraphicFramePr>
            <p:xfrm>
              <a:off x="2209800" y="4800600"/>
              <a:ext cx="6705599" cy="15247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7800"/>
                    <a:gridCol w="228600"/>
                    <a:gridCol w="1598746"/>
                    <a:gridCol w="208280"/>
                    <a:gridCol w="1654630"/>
                    <a:gridCol w="259132"/>
                    <a:gridCol w="1308411"/>
                  </a:tblGrid>
                  <a:tr h="427479">
                    <a:tc>
                      <a:txBody>
                        <a:bodyPr/>
                        <a:lstStyle/>
                        <a:p>
                          <a:r>
                            <a:rPr lang="en-US" sz="1800" dirty="0" err="1" smtClean="0"/>
                            <a:t>substância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5344" t="-7143" r="-214885" b="-28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err="1" smtClean="0"/>
                            <a:t>substância</a:t>
                          </a:r>
                          <a:endParaRPr lang="en-US" sz="18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14019" t="-7143" r="-467" b="-281429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Ar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1,29 </a:t>
                          </a:r>
                          <a:r>
                            <a:rPr lang="en-US" smtClean="0">
                              <a:latin typeface="Cambria Math" pitchFamily="18" charset="0"/>
                              <a:ea typeface="Cambria Math" pitchFamily="18" charset="0"/>
                            </a:rPr>
                            <a:t>(25°C</a:t>
                          </a:r>
                          <a:r>
                            <a:rPr lang="en-US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)</a:t>
                          </a:r>
                          <a:endParaRPr lang="en-US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Álcool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14019" t="-125000" r="-467" b="-228333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Alumínio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5344" t="-225000" r="-214885" b="-1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Gêlo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14019" t="-225000" r="-467" b="-128333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Água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5344" t="-325000" r="-214885" b="-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Ferro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14019" t="-325000" r="-467" b="-28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5969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3" t="41687" r="11323" b="10390"/>
          <a:stretch/>
        </p:blipFill>
        <p:spPr>
          <a:xfrm>
            <a:off x="3200400" y="800100"/>
            <a:ext cx="5943600" cy="51300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9" t="19849" r="29596" b="59350"/>
          <a:stretch/>
        </p:blipFill>
        <p:spPr>
          <a:xfrm>
            <a:off x="0" y="1537856"/>
            <a:ext cx="3962400" cy="27387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600" y="430768"/>
            <a:ext cx="46482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 </a:t>
            </a:r>
            <a:r>
              <a:rPr lang="en-US" dirty="0" err="1" smtClean="0"/>
              <a:t>pressão</a:t>
            </a:r>
            <a:r>
              <a:rPr lang="en-US" dirty="0" smtClean="0"/>
              <a:t> </a:t>
            </a:r>
            <a:r>
              <a:rPr lang="en-US" dirty="0" err="1" smtClean="0"/>
              <a:t>varia</a:t>
            </a:r>
            <a:r>
              <a:rPr lang="en-US" dirty="0" smtClean="0"/>
              <a:t> com a </a:t>
            </a:r>
            <a:r>
              <a:rPr lang="en-US" dirty="0" err="1" smtClean="0"/>
              <a:t>profundidade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8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Princípio</a:t>
            </a:r>
            <a:r>
              <a:rPr lang="en-US" dirty="0" smtClean="0"/>
              <a:t> de </a:t>
            </a:r>
            <a:r>
              <a:rPr lang="en-US" dirty="0" err="1" smtClean="0"/>
              <a:t>Arquimedes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6" t="49583" r="5294" b="27500"/>
          <a:stretch/>
        </p:blipFill>
        <p:spPr>
          <a:xfrm>
            <a:off x="0" y="1371600"/>
            <a:ext cx="9144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2" t="5625" r="29080" b="73125"/>
          <a:stretch/>
        </p:blipFill>
        <p:spPr>
          <a:xfrm>
            <a:off x="2209801" y="228600"/>
            <a:ext cx="5638800" cy="26504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2218" y="2798802"/>
            <a:ext cx="2535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</a:t>
            </a:r>
            <a:r>
              <a:rPr lang="en-US" dirty="0" err="1" smtClean="0"/>
              <a:t>equilíbrio</a:t>
            </a:r>
            <a:r>
              <a:rPr lang="en-US" dirty="0" smtClean="0"/>
              <a:t> </a:t>
            </a:r>
            <a:r>
              <a:rPr lang="en-US" dirty="0" err="1" smtClean="0"/>
              <a:t>temos</a:t>
            </a:r>
            <a:r>
              <a:rPr lang="en-US" dirty="0" smtClean="0"/>
              <a:t>: 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598380"/>
              </p:ext>
            </p:extLst>
          </p:nvPr>
        </p:nvGraphicFramePr>
        <p:xfrm>
          <a:off x="3645196" y="2686566"/>
          <a:ext cx="2082208" cy="570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4" imgW="927000" imgH="253800" progId="Equation.DSMT4">
                  <p:embed/>
                </p:oleObj>
              </mc:Choice>
              <mc:Fallback>
                <p:oleObj name="Equation" r:id="rId4" imgW="9270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45196" y="2686566"/>
                        <a:ext cx="2082208" cy="570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820761"/>
              </p:ext>
            </p:extLst>
          </p:nvPr>
        </p:nvGraphicFramePr>
        <p:xfrm>
          <a:off x="1451768" y="3276600"/>
          <a:ext cx="6722414" cy="65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6" imgW="2616120" imgH="253800" progId="Equation.DSMT4">
                  <p:embed/>
                </p:oleObj>
              </mc:Choice>
              <mc:Fallback>
                <p:oleObj name="Equation" r:id="rId6" imgW="26161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51768" y="3276600"/>
                        <a:ext cx="6722414" cy="65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461109"/>
              </p:ext>
            </p:extLst>
          </p:nvPr>
        </p:nvGraphicFramePr>
        <p:xfrm>
          <a:off x="525463" y="4519613"/>
          <a:ext cx="8280400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8" imgW="3771720" imgH="482400" progId="Equation.DSMT4">
                  <p:embed/>
                </p:oleObj>
              </mc:Choice>
              <mc:Fallback>
                <p:oleObj name="Equation" r:id="rId8" imgW="3771720" imgH="482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4519613"/>
                        <a:ext cx="8280400" cy="105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298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108247"/>
              </p:ext>
            </p:extLst>
          </p:nvPr>
        </p:nvGraphicFramePr>
        <p:xfrm>
          <a:off x="152400" y="1143000"/>
          <a:ext cx="88582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Equation" r:id="rId3" imgW="3733560" imgH="266400" progId="Equation.DSMT4">
                  <p:embed/>
                </p:oleObj>
              </mc:Choice>
              <mc:Fallback>
                <p:oleObj name="Equation" r:id="rId3" imgW="3733560" imgH="266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143000"/>
                        <a:ext cx="88582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759119"/>
              </p:ext>
            </p:extLst>
          </p:nvPr>
        </p:nvGraphicFramePr>
        <p:xfrm>
          <a:off x="2565400" y="2209800"/>
          <a:ext cx="3697288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Equation" r:id="rId5" imgW="1371600" imgH="266400" progId="Equation.DSMT4">
                  <p:embed/>
                </p:oleObj>
              </mc:Choice>
              <mc:Fallback>
                <p:oleObj name="Equation" r:id="rId5" imgW="137160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65400" y="2209800"/>
                        <a:ext cx="3697288" cy="719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03678"/>
              </p:ext>
            </p:extLst>
          </p:nvPr>
        </p:nvGraphicFramePr>
        <p:xfrm>
          <a:off x="838200" y="2971800"/>
          <a:ext cx="6823911" cy="60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Equation" r:id="rId7" imgW="2705040" imgH="241200" progId="Equation.DSMT4">
                  <p:embed/>
                </p:oleObj>
              </mc:Choice>
              <mc:Fallback>
                <p:oleObj name="Equation" r:id="rId7" imgW="27050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2971800"/>
                        <a:ext cx="6823911" cy="608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114800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Portanto como o lado direito corresponde ao peso do corpo. Verifica-se que o empuxo tem o mesmo módulo da porção o imersa do corpo e está  orientado no sentido inverso do seu peso.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034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iceberg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2" t="31875" b="3542"/>
          <a:stretch/>
        </p:blipFill>
        <p:spPr>
          <a:xfrm>
            <a:off x="3099644" y="304800"/>
            <a:ext cx="6009720" cy="590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2000"/>
                    </a14:imgEffect>
                    <a14:imgEffect>
                      <a14:colorTemperature colorTemp="3600"/>
                    </a14:imgEffect>
                    <a14:imgEffect>
                      <a14:saturation sat="125000"/>
                    </a14:imgEffect>
                    <a14:imgEffect>
                      <a14:brightnessContrast bright="11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4" y="1276350"/>
            <a:ext cx="29718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68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261</TotalTime>
  <Words>184</Words>
  <Application>Microsoft Office PowerPoint</Application>
  <PresentationFormat>On-screen Show (4:3)</PresentationFormat>
  <Paragraphs>37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Concourse</vt:lpstr>
      <vt:lpstr>Equation</vt:lpstr>
      <vt:lpstr>Fluidos</vt:lpstr>
      <vt:lpstr>Mecânica dos Fluidos</vt:lpstr>
      <vt:lpstr>PowerPoint Presentation</vt:lpstr>
      <vt:lpstr>PowerPoint Presentation</vt:lpstr>
      <vt:lpstr>PowerPoint Presentation</vt:lpstr>
      <vt:lpstr>PowerPoint Presentation</vt:lpstr>
      <vt:lpstr>Medidores de Pressão</vt:lpstr>
      <vt:lpstr>PowerPoint Presentation</vt:lpstr>
      <vt:lpstr>PowerPoint Presentation</vt:lpstr>
      <vt:lpstr>Princípio de Arquimedes</vt:lpstr>
      <vt:lpstr>PowerPoint Presentation</vt:lpstr>
      <vt:lpstr>PowerPoint Presentation</vt:lpstr>
      <vt:lpstr>O iceberg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Fluidos</dc:title>
  <dc:creator>Victor</dc:creator>
  <cp:lastModifiedBy>Victor</cp:lastModifiedBy>
  <cp:revision>26</cp:revision>
  <dcterms:created xsi:type="dcterms:W3CDTF">2016-02-01T14:28:44Z</dcterms:created>
  <dcterms:modified xsi:type="dcterms:W3CDTF">2016-04-06T12:03:38Z</dcterms:modified>
</cp:coreProperties>
</file>