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7" r:id="rId2"/>
    <p:sldId id="258" r:id="rId3"/>
    <p:sldId id="259" r:id="rId4"/>
    <p:sldId id="273" r:id="rId5"/>
    <p:sldId id="260" r:id="rId6"/>
    <p:sldId id="261" r:id="rId7"/>
    <p:sldId id="263" r:id="rId8"/>
    <p:sldId id="262" r:id="rId9"/>
    <p:sldId id="264" r:id="rId10"/>
    <p:sldId id="265" r:id="rId11"/>
    <p:sldId id="266" r:id="rId12"/>
    <p:sldId id="267" r:id="rId13"/>
    <p:sldId id="271" r:id="rId14"/>
    <p:sldId id="272" r:id="rId15"/>
    <p:sldId id="268" r:id="rId16"/>
    <p:sldId id="269" r:id="rId17"/>
    <p:sldId id="270" r:id="rId18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38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10.wmf"/><Relationship Id="rId1" Type="http://schemas.openxmlformats.org/officeDocument/2006/relationships/image" Target="../media/image9.wmf"/><Relationship Id="rId4" Type="http://schemas.openxmlformats.org/officeDocument/2006/relationships/image" Target="../media/image12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image" Target="../media/image14.wmf"/><Relationship Id="rId1" Type="http://schemas.openxmlformats.org/officeDocument/2006/relationships/image" Target="../media/image13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2" Type="http://schemas.openxmlformats.org/officeDocument/2006/relationships/image" Target="../media/image17.wmf"/><Relationship Id="rId1" Type="http://schemas.openxmlformats.org/officeDocument/2006/relationships/image" Target="../media/image16.wmf"/><Relationship Id="rId4" Type="http://schemas.openxmlformats.org/officeDocument/2006/relationships/image" Target="../media/image19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21.wmf"/><Relationship Id="rId1" Type="http://schemas.openxmlformats.org/officeDocument/2006/relationships/image" Target="../media/image20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23.wmf"/><Relationship Id="rId1" Type="http://schemas.openxmlformats.org/officeDocument/2006/relationships/image" Target="../media/image22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26.wmf"/><Relationship Id="rId2" Type="http://schemas.openxmlformats.org/officeDocument/2006/relationships/image" Target="../media/image25.wmf"/><Relationship Id="rId1" Type="http://schemas.openxmlformats.org/officeDocument/2006/relationships/image" Target="../media/image24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29.wmf"/><Relationship Id="rId2" Type="http://schemas.openxmlformats.org/officeDocument/2006/relationships/image" Target="../media/image28.wmf"/><Relationship Id="rId1" Type="http://schemas.openxmlformats.org/officeDocument/2006/relationships/image" Target="../media/image27.wmf"/><Relationship Id="rId4" Type="http://schemas.openxmlformats.org/officeDocument/2006/relationships/image" Target="../media/image30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33.wmf"/><Relationship Id="rId2" Type="http://schemas.openxmlformats.org/officeDocument/2006/relationships/image" Target="../media/image32.wmf"/><Relationship Id="rId1" Type="http://schemas.openxmlformats.org/officeDocument/2006/relationships/image" Target="../media/image31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wmf"/></Relationships>
</file>

<file path=ppt/drawings/_rels/vmlDrawing12.vml.rels><?xml version="1.0" encoding="UTF-8" standalone="yes"?>
<Relationships xmlns="http://schemas.openxmlformats.org/package/2006/relationships"><Relationship Id="rId2" Type="http://schemas.openxmlformats.org/officeDocument/2006/relationships/image" Target="../media/image37.wmf"/><Relationship Id="rId1" Type="http://schemas.openxmlformats.org/officeDocument/2006/relationships/image" Target="../media/image36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858DA9-5673-4E67-8B56-114828A2F9E9}" type="datetimeFigureOut">
              <a:rPr lang="pt-BR" smtClean="0"/>
              <a:pPr/>
              <a:t>11/04/2017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8D6073-A229-4267-A0DF-A689EFFC7433}" type="slidenum">
              <a:rPr lang="pt-BR" smtClean="0"/>
              <a:pPr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372670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A51C9-54F5-445F-B338-E5C8F1EFDA33}" type="datetime1">
              <a:rPr lang="pt-BR" smtClean="0"/>
              <a:pPr/>
              <a:t>11/04/2017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B1F45-D014-4576-A601-258AF4192343}" type="slidenum">
              <a:rPr lang="pt-BR" smtClean="0"/>
              <a:pPr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AADFD4-ABE1-4752-8264-D323ABDE6BA1}" type="datetime1">
              <a:rPr lang="pt-BR" smtClean="0"/>
              <a:pPr/>
              <a:t>11/04/2017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B1F45-D014-4576-A601-258AF4192343}" type="slidenum">
              <a:rPr lang="pt-BR" smtClean="0"/>
              <a:pPr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9C38B0-EF4F-4903-A0D2-28D1CECA4493}" type="datetime1">
              <a:rPr lang="pt-BR" smtClean="0"/>
              <a:pPr/>
              <a:t>11/04/2017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B1F45-D014-4576-A601-258AF4192343}" type="slidenum">
              <a:rPr lang="pt-BR" smtClean="0"/>
              <a:pPr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D3A19-A302-4E87-A77D-C7B7B75B2510}" type="datetime1">
              <a:rPr lang="pt-BR" smtClean="0"/>
              <a:pPr/>
              <a:t>11/04/2017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B1F45-D014-4576-A601-258AF4192343}" type="slidenum">
              <a:rPr lang="pt-BR" smtClean="0"/>
              <a:pPr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7853B-B50B-4270-8507-25BF60FF1E18}" type="datetime1">
              <a:rPr lang="pt-BR" smtClean="0"/>
              <a:pPr/>
              <a:t>11/04/2017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B1F45-D014-4576-A601-258AF4192343}" type="slidenum">
              <a:rPr lang="pt-BR" smtClean="0"/>
              <a:pPr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B0E82-F7A9-4C20-AC70-F17867B95C80}" type="datetime1">
              <a:rPr lang="pt-BR" smtClean="0"/>
              <a:pPr/>
              <a:t>11/04/2017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B1F45-D014-4576-A601-258AF4192343}" type="slidenum">
              <a:rPr lang="pt-BR" smtClean="0"/>
              <a:pPr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0CF22-5646-4E3A-A716-F15BC5AD334D}" type="datetime1">
              <a:rPr lang="pt-BR" smtClean="0"/>
              <a:pPr/>
              <a:t>11/04/2017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B1F45-D014-4576-A601-258AF4192343}" type="slidenum">
              <a:rPr lang="pt-BR" smtClean="0"/>
              <a:pPr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96E36-8528-4880-B11B-7422F681C793}" type="datetime1">
              <a:rPr lang="pt-BR" smtClean="0"/>
              <a:pPr/>
              <a:t>11/04/2017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B1F45-D014-4576-A601-258AF4192343}" type="slidenum">
              <a:rPr lang="pt-BR" smtClean="0"/>
              <a:pPr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00345-5F01-4E1A-ADF1-1508913721B6}" type="datetime1">
              <a:rPr lang="pt-BR" smtClean="0"/>
              <a:pPr/>
              <a:t>11/04/2017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B1F45-D014-4576-A601-258AF4192343}" type="slidenum">
              <a:rPr lang="pt-BR" smtClean="0"/>
              <a:pPr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5EF6C9-CD73-41A1-AE37-8BC909D1AA9C}" type="datetime1">
              <a:rPr lang="pt-BR" smtClean="0"/>
              <a:pPr/>
              <a:t>11/04/2017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B1F45-D014-4576-A601-258AF4192343}" type="slidenum">
              <a:rPr lang="pt-BR" smtClean="0"/>
              <a:pPr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D349D0-CA35-415A-B550-0D50430133FA}" type="datetime1">
              <a:rPr lang="pt-BR" smtClean="0"/>
              <a:pPr/>
              <a:t>11/04/2017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B1F45-D014-4576-A601-258AF4192343}" type="slidenum">
              <a:rPr lang="pt-BR" smtClean="0"/>
              <a:pPr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CBD89C-6691-4948-8001-B2FABBFBFE3B}" type="datetime1">
              <a:rPr lang="pt-BR" smtClean="0"/>
              <a:pPr/>
              <a:t>11/04/2017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1B1F45-D014-4576-A601-258AF4192343}" type="slidenum">
              <a:rPr lang="pt-BR" smtClean="0"/>
              <a:pPr/>
              <a:t>‹#›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.w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wmf"/><Relationship Id="rId3" Type="http://schemas.openxmlformats.org/officeDocument/2006/relationships/oleObject" Target="../embeddings/oleObject4.bin"/><Relationship Id="rId7" Type="http://schemas.openxmlformats.org/officeDocument/2006/relationships/oleObject" Target="../embeddings/oleObject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0.wmf"/><Relationship Id="rId5" Type="http://schemas.openxmlformats.org/officeDocument/2006/relationships/oleObject" Target="../embeddings/oleObject5.bin"/><Relationship Id="rId10" Type="http://schemas.openxmlformats.org/officeDocument/2006/relationships/image" Target="../media/image12.wmf"/><Relationship Id="rId4" Type="http://schemas.openxmlformats.org/officeDocument/2006/relationships/image" Target="../media/image9.wmf"/><Relationship Id="rId9" Type="http://schemas.openxmlformats.org/officeDocument/2006/relationships/oleObject" Target="../embeddings/oleObject7.bin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wmf"/><Relationship Id="rId3" Type="http://schemas.openxmlformats.org/officeDocument/2006/relationships/oleObject" Target="../embeddings/oleObject8.bin"/><Relationship Id="rId7" Type="http://schemas.openxmlformats.org/officeDocument/2006/relationships/oleObject" Target="../embeddings/oleObject1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4.wmf"/><Relationship Id="rId5" Type="http://schemas.openxmlformats.org/officeDocument/2006/relationships/oleObject" Target="../embeddings/oleObject9.bin"/><Relationship Id="rId4" Type="http://schemas.openxmlformats.org/officeDocument/2006/relationships/image" Target="../media/image13.w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wmf"/><Relationship Id="rId3" Type="http://schemas.openxmlformats.org/officeDocument/2006/relationships/oleObject" Target="../embeddings/oleObject11.bin"/><Relationship Id="rId7" Type="http://schemas.openxmlformats.org/officeDocument/2006/relationships/oleObject" Target="../embeddings/oleObject1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7.wmf"/><Relationship Id="rId5" Type="http://schemas.openxmlformats.org/officeDocument/2006/relationships/oleObject" Target="../embeddings/oleObject12.bin"/><Relationship Id="rId10" Type="http://schemas.openxmlformats.org/officeDocument/2006/relationships/image" Target="../media/image19.wmf"/><Relationship Id="rId4" Type="http://schemas.openxmlformats.org/officeDocument/2006/relationships/image" Target="../media/image16.wmf"/><Relationship Id="rId9" Type="http://schemas.openxmlformats.org/officeDocument/2006/relationships/oleObject" Target="../embeddings/oleObject14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21.wmf"/><Relationship Id="rId5" Type="http://schemas.openxmlformats.org/officeDocument/2006/relationships/oleObject" Target="../embeddings/oleObject16.bin"/><Relationship Id="rId4" Type="http://schemas.openxmlformats.org/officeDocument/2006/relationships/image" Target="../media/image20.w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23.wmf"/><Relationship Id="rId5" Type="http://schemas.openxmlformats.org/officeDocument/2006/relationships/oleObject" Target="../embeddings/oleObject18.bin"/><Relationship Id="rId4" Type="http://schemas.openxmlformats.org/officeDocument/2006/relationships/image" Target="../media/image22.w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wmf"/><Relationship Id="rId3" Type="http://schemas.openxmlformats.org/officeDocument/2006/relationships/oleObject" Target="../embeddings/oleObject19.bin"/><Relationship Id="rId7" Type="http://schemas.openxmlformats.org/officeDocument/2006/relationships/oleObject" Target="../embeddings/oleObject2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25.wmf"/><Relationship Id="rId5" Type="http://schemas.openxmlformats.org/officeDocument/2006/relationships/oleObject" Target="../embeddings/oleObject20.bin"/><Relationship Id="rId4" Type="http://schemas.openxmlformats.org/officeDocument/2006/relationships/image" Target="../media/image24.w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wmf"/><Relationship Id="rId3" Type="http://schemas.openxmlformats.org/officeDocument/2006/relationships/oleObject" Target="../embeddings/oleObject22.bin"/><Relationship Id="rId7" Type="http://schemas.openxmlformats.org/officeDocument/2006/relationships/oleObject" Target="../embeddings/oleObject2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28.wmf"/><Relationship Id="rId5" Type="http://schemas.openxmlformats.org/officeDocument/2006/relationships/oleObject" Target="../embeddings/oleObject23.bin"/><Relationship Id="rId10" Type="http://schemas.openxmlformats.org/officeDocument/2006/relationships/image" Target="../media/image30.wmf"/><Relationship Id="rId4" Type="http://schemas.openxmlformats.org/officeDocument/2006/relationships/image" Target="../media/image27.wmf"/><Relationship Id="rId9" Type="http://schemas.openxmlformats.org/officeDocument/2006/relationships/oleObject" Target="../embeddings/oleObject25.bin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wmf"/><Relationship Id="rId3" Type="http://schemas.openxmlformats.org/officeDocument/2006/relationships/oleObject" Target="../embeddings/oleObject26.bin"/><Relationship Id="rId7" Type="http://schemas.openxmlformats.org/officeDocument/2006/relationships/oleObject" Target="../embeddings/oleObject2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32.wmf"/><Relationship Id="rId5" Type="http://schemas.openxmlformats.org/officeDocument/2006/relationships/oleObject" Target="../embeddings/oleObject27.bin"/><Relationship Id="rId4" Type="http://schemas.openxmlformats.org/officeDocument/2006/relationships/image" Target="../media/image31.w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34.w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Relationship Id="rId4" Type="http://schemas.openxmlformats.org/officeDocument/2006/relationships/image" Target="../media/image35.w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37.wmf"/><Relationship Id="rId5" Type="http://schemas.openxmlformats.org/officeDocument/2006/relationships/oleObject" Target="../embeddings/oleObject32.bin"/><Relationship Id="rId4" Type="http://schemas.openxmlformats.org/officeDocument/2006/relationships/image" Target="../media/image36.wmf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11560" y="2276872"/>
            <a:ext cx="7772400" cy="1143000"/>
          </a:xfrm>
        </p:spPr>
        <p:txBody>
          <a:bodyPr/>
          <a:lstStyle/>
          <a:p>
            <a:r>
              <a:rPr lang="pt-BR" dirty="0" smtClean="0"/>
              <a:t>Hidrodinâmica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31640" y="3886200"/>
            <a:ext cx="6400800" cy="1487016"/>
          </a:xfrm>
        </p:spPr>
        <p:txBody>
          <a:bodyPr/>
          <a:lstStyle/>
          <a:p>
            <a:r>
              <a:rPr lang="pt-BR" dirty="0" smtClean="0">
                <a:solidFill>
                  <a:srgbClr val="0070C0"/>
                </a:solidFill>
              </a:rPr>
              <a:t>Aula 12</a:t>
            </a:r>
          </a:p>
          <a:p>
            <a:r>
              <a:rPr lang="pt-BR" dirty="0" smtClean="0">
                <a:solidFill>
                  <a:srgbClr val="0070C0"/>
                </a:solidFill>
              </a:rPr>
              <a:t>(1</a:t>
            </a:r>
            <a:r>
              <a:rPr lang="pt-BR" baseline="30000" dirty="0" smtClean="0">
                <a:solidFill>
                  <a:srgbClr val="0070C0"/>
                </a:solidFill>
              </a:rPr>
              <a:t>0</a:t>
            </a:r>
            <a:r>
              <a:rPr lang="pt-BR" dirty="0" smtClean="0">
                <a:solidFill>
                  <a:srgbClr val="0070C0"/>
                </a:solidFill>
              </a:rPr>
              <a:t> Sem./</a:t>
            </a:r>
            <a:r>
              <a:rPr lang="pt-BR" dirty="0" smtClean="0">
                <a:solidFill>
                  <a:srgbClr val="0070C0"/>
                </a:solidFill>
              </a:rPr>
              <a:t>2017)</a:t>
            </a:r>
            <a:endParaRPr lang="pt-BR" dirty="0" smtClean="0">
              <a:solidFill>
                <a:srgbClr val="0070C0"/>
              </a:solidFill>
            </a:endParaRPr>
          </a:p>
        </p:txBody>
      </p:sp>
      <p:sp>
        <p:nvSpPr>
          <p:cNvPr id="18436" name="Espaço Reservado para Número de Slide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7F747B01-4D84-4F04-81EC-E64AF130A3ED}" type="slidenum">
              <a:rPr lang="en-US" smtClean="0"/>
              <a:pPr/>
              <a:t>1</a:t>
            </a:fld>
            <a:endParaRPr lang="en-US" dirty="0" smtClean="0"/>
          </a:p>
        </p:txBody>
      </p:sp>
      <p:sp>
        <p:nvSpPr>
          <p:cNvPr id="18437" name="Espaço Reservado para Rodapé 6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 smtClean="0"/>
              <a:t>Turbulência</a:t>
            </a:r>
            <a:endParaRPr lang="pt-BR" dirty="0"/>
          </a:p>
        </p:txBody>
      </p:sp>
      <p:sp>
        <p:nvSpPr>
          <p:cNvPr id="8" name="Subtítulo 7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270992"/>
          </a:xfrm>
        </p:spPr>
        <p:txBody>
          <a:bodyPr>
            <a:normAutofit fontScale="85000" lnSpcReduction="20000"/>
          </a:bodyPr>
          <a:lstStyle/>
          <a:p>
            <a:r>
              <a:rPr lang="pt-BR" dirty="0" smtClean="0">
                <a:solidFill>
                  <a:schemeClr val="accent5">
                    <a:lumMod val="75000"/>
                  </a:schemeClr>
                </a:solidFill>
              </a:rPr>
              <a:t>Médias temporais e o tratamento matemático da turbulência</a:t>
            </a:r>
          </a:p>
          <a:p>
            <a:r>
              <a:rPr lang="pt-BR" dirty="0" smtClean="0">
                <a:solidFill>
                  <a:schemeClr val="accent5">
                    <a:lumMod val="75000"/>
                  </a:schemeClr>
                </a:solidFill>
              </a:rPr>
              <a:t>Equações de Boussinesq e Reynolds</a:t>
            </a:r>
            <a:endParaRPr lang="pt-BR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B1F45-D014-4576-A601-258AF4192343}" type="slidenum">
              <a:rPr lang="pt-BR" smtClean="0"/>
              <a:pPr/>
              <a:t>2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B1F45-D014-4576-A601-258AF4192343}" type="slidenum">
              <a:rPr lang="pt-BR" smtClean="0"/>
              <a:pPr/>
              <a:t>3</a:t>
            </a:fld>
            <a:endParaRPr lang="pt-BR"/>
          </a:p>
        </p:txBody>
      </p:sp>
      <p:sp>
        <p:nvSpPr>
          <p:cNvPr id="6" name="CaixaDeTexto 5"/>
          <p:cNvSpPr txBox="1"/>
          <p:nvPr/>
        </p:nvSpPr>
        <p:spPr>
          <a:xfrm>
            <a:off x="395536" y="692696"/>
            <a:ext cx="841583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Fato fundamental: no fluxo turbulento as  propriedades relevantes variam rapidamente,</a:t>
            </a:r>
          </a:p>
          <a:p>
            <a:r>
              <a:rPr lang="pt-BR" dirty="0" smtClean="0"/>
              <a:t>e de forma aleatória, no tempo. Entretanto é possível descrever essas mesmas</a:t>
            </a:r>
          </a:p>
          <a:p>
            <a:r>
              <a:rPr lang="pt-BR" dirty="0" smtClean="0"/>
              <a:t>propriedades em termos de médias temporais:</a:t>
            </a:r>
          </a:p>
        </p:txBody>
      </p:sp>
      <p:graphicFrame>
        <p:nvGraphicFramePr>
          <p:cNvPr id="7" name="Objeto 6"/>
          <p:cNvGraphicFramePr>
            <a:graphicFrameLocks noChangeAspect="1"/>
          </p:cNvGraphicFramePr>
          <p:nvPr/>
        </p:nvGraphicFramePr>
        <p:xfrm>
          <a:off x="3378598" y="1772816"/>
          <a:ext cx="2057498" cy="7009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2" name="Equação" r:id="rId3" imgW="1155600" imgH="393480" progId="Equation.3">
                  <p:embed/>
                </p:oleObj>
              </mc:Choice>
              <mc:Fallback>
                <p:oleObj name="Equação" r:id="rId3" imgW="1155600" imgH="39348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78598" y="1772816"/>
                        <a:ext cx="2057498" cy="70090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CaixaDeTexto 7"/>
          <p:cNvSpPr txBox="1"/>
          <p:nvPr/>
        </p:nvSpPr>
        <p:spPr>
          <a:xfrm>
            <a:off x="827584" y="2492896"/>
            <a:ext cx="2398542" cy="523220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pPr algn="ctr"/>
            <a:r>
              <a:rPr lang="pt-BR" sz="1400" dirty="0" smtClean="0"/>
              <a:t>B, representa uma quantidade</a:t>
            </a:r>
          </a:p>
          <a:p>
            <a:pPr algn="ctr"/>
            <a:r>
              <a:rPr lang="pt-BR" sz="1400" dirty="0" smtClean="0"/>
              <a:t>genérica.</a:t>
            </a:r>
            <a:endParaRPr lang="pt-BR" sz="1400" dirty="0"/>
          </a:p>
        </p:txBody>
      </p:sp>
      <p:sp>
        <p:nvSpPr>
          <p:cNvPr id="9" name="CaixaDeTexto 8"/>
          <p:cNvSpPr txBox="1"/>
          <p:nvPr/>
        </p:nvSpPr>
        <p:spPr>
          <a:xfrm>
            <a:off x="539552" y="3212976"/>
            <a:ext cx="775814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>
                <a:sym typeface="Symbol"/>
              </a:rPr>
              <a:t>t é um intervalo de tempo à ser adequado: é pequeno numa escala de medidas</a:t>
            </a:r>
          </a:p>
          <a:p>
            <a:r>
              <a:rPr lang="pt-BR" dirty="0" smtClean="0">
                <a:sym typeface="Symbol"/>
              </a:rPr>
              <a:t>com os nossos instrumentos, mas suficientemente grande para garantir um valor</a:t>
            </a:r>
          </a:p>
          <a:p>
            <a:r>
              <a:rPr lang="pt-BR" dirty="0" smtClean="0">
                <a:sym typeface="Symbol"/>
              </a:rPr>
              <a:t>médio estável, que não flutue aleatoriamente.</a:t>
            </a:r>
            <a:endParaRPr lang="pt-BR" dirty="0"/>
          </a:p>
        </p:txBody>
      </p:sp>
      <p:graphicFrame>
        <p:nvGraphicFramePr>
          <p:cNvPr id="10" name="Objeto 9"/>
          <p:cNvGraphicFramePr>
            <a:graphicFrameLocks noChangeAspect="1"/>
          </p:cNvGraphicFramePr>
          <p:nvPr/>
        </p:nvGraphicFramePr>
        <p:xfrm>
          <a:off x="3779912" y="4149080"/>
          <a:ext cx="1320147" cy="3600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3" name="Equação" r:id="rId5" imgW="838080" imgH="228600" progId="Equation.3">
                  <p:embed/>
                </p:oleObj>
              </mc:Choice>
              <mc:Fallback>
                <p:oleObj name="Equação" r:id="rId5" imgW="838080" imgH="2286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79912" y="4149080"/>
                        <a:ext cx="1320147" cy="36004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8" name="Object 4"/>
          <p:cNvGraphicFramePr>
            <a:graphicFrameLocks noChangeAspect="1"/>
          </p:cNvGraphicFramePr>
          <p:nvPr/>
        </p:nvGraphicFramePr>
        <p:xfrm>
          <a:off x="1979613" y="4541838"/>
          <a:ext cx="5307012" cy="1438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4" name="Equação" r:id="rId7" imgW="3276360" imgH="888840" progId="Equation.3">
                  <p:embed/>
                </p:oleObj>
              </mc:Choice>
              <mc:Fallback>
                <p:oleObj name="Equação" r:id="rId7" imgW="3276360" imgH="88884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79613" y="4541838"/>
                        <a:ext cx="5307012" cy="14382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CaixaDeTexto 11"/>
          <p:cNvSpPr txBox="1"/>
          <p:nvPr/>
        </p:nvSpPr>
        <p:spPr>
          <a:xfrm>
            <a:off x="6948264" y="4221088"/>
            <a:ext cx="1067600" cy="369332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pt-BR" dirty="0" smtClean="0"/>
              <a:t>flutuação</a:t>
            </a:r>
            <a:endParaRPr lang="pt-BR" dirty="0"/>
          </a:p>
        </p:txBody>
      </p:sp>
      <p:cxnSp>
        <p:nvCxnSpPr>
          <p:cNvPr id="15" name="Conector de seta reta 14"/>
          <p:cNvCxnSpPr/>
          <p:nvPr/>
        </p:nvCxnSpPr>
        <p:spPr>
          <a:xfrm rot="10800000">
            <a:off x="5292080" y="4365104"/>
            <a:ext cx="1368152" cy="1588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ector de seta reta 17"/>
          <p:cNvCxnSpPr/>
          <p:nvPr/>
        </p:nvCxnSpPr>
        <p:spPr>
          <a:xfrm rot="5400000">
            <a:off x="6912260" y="4761148"/>
            <a:ext cx="576064" cy="504056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B1F45-D014-4576-A601-258AF4192343}" type="slidenum">
              <a:rPr lang="pt-BR" smtClean="0"/>
              <a:pPr/>
              <a:t>4</a:t>
            </a:fld>
            <a:endParaRPr lang="pt-BR"/>
          </a:p>
        </p:txBody>
      </p:sp>
      <p:pic>
        <p:nvPicPr>
          <p:cNvPr id="296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450241"/>
            <a:ext cx="6724611" cy="33931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970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245282"/>
            <a:ext cx="4268143" cy="17760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9701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4259949"/>
            <a:ext cx="4150779" cy="1764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41468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97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97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B1F45-D014-4576-A601-258AF4192343}" type="slidenum">
              <a:rPr lang="pt-BR" smtClean="0"/>
              <a:pPr/>
              <a:t>5</a:t>
            </a:fld>
            <a:endParaRPr lang="pt-BR"/>
          </a:p>
        </p:txBody>
      </p:sp>
      <p:pic>
        <p:nvPicPr>
          <p:cNvPr id="4" name="Imagem 3" descr="Figura12_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43608" y="764704"/>
            <a:ext cx="3551910" cy="2376264"/>
          </a:xfrm>
          <a:prstGeom prst="rect">
            <a:avLst/>
          </a:prstGeom>
        </p:spPr>
      </p:pic>
      <p:pic>
        <p:nvPicPr>
          <p:cNvPr id="5" name="Imagem 4" descr="Figura 12_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43608" y="3429000"/>
            <a:ext cx="3312368" cy="2216721"/>
          </a:xfrm>
          <a:prstGeom prst="rect">
            <a:avLst/>
          </a:prstGeom>
        </p:spPr>
      </p:pic>
      <p:sp>
        <p:nvSpPr>
          <p:cNvPr id="7" name="Seta para a esquerda 6"/>
          <p:cNvSpPr/>
          <p:nvPr/>
        </p:nvSpPr>
        <p:spPr>
          <a:xfrm>
            <a:off x="4716016" y="1628800"/>
            <a:ext cx="978408" cy="48463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CaixaDeTexto 7"/>
          <p:cNvSpPr txBox="1"/>
          <p:nvPr/>
        </p:nvSpPr>
        <p:spPr>
          <a:xfrm>
            <a:off x="6228184" y="1484784"/>
            <a:ext cx="1740220" cy="646331"/>
          </a:xfrm>
          <a:prstGeom prst="rect">
            <a:avLst/>
          </a:prstGeom>
          <a:solidFill>
            <a:srgbClr val="92D050"/>
          </a:solidFill>
        </p:spPr>
        <p:txBody>
          <a:bodyPr wrap="none" rtlCol="0">
            <a:spAutoFit/>
          </a:bodyPr>
          <a:lstStyle/>
          <a:p>
            <a:r>
              <a:rPr lang="pt-BR" dirty="0" smtClean="0"/>
              <a:t>Fluxo turbulento</a:t>
            </a:r>
          </a:p>
          <a:p>
            <a:pPr algn="ctr"/>
            <a:r>
              <a:rPr lang="pt-BR" dirty="0" smtClean="0"/>
              <a:t>estacionário</a:t>
            </a:r>
            <a:endParaRPr lang="pt-BR" dirty="0"/>
          </a:p>
        </p:txBody>
      </p:sp>
      <p:sp>
        <p:nvSpPr>
          <p:cNvPr id="9" name="Seta para a esquerda 8"/>
          <p:cNvSpPr/>
          <p:nvPr/>
        </p:nvSpPr>
        <p:spPr>
          <a:xfrm>
            <a:off x="4860032" y="4393240"/>
            <a:ext cx="978408" cy="48463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CaixaDeTexto 10"/>
          <p:cNvSpPr txBox="1"/>
          <p:nvPr/>
        </p:nvSpPr>
        <p:spPr>
          <a:xfrm>
            <a:off x="6334139" y="4293096"/>
            <a:ext cx="1766253" cy="646331"/>
          </a:xfrm>
          <a:prstGeom prst="rect">
            <a:avLst/>
          </a:prstGeom>
          <a:solidFill>
            <a:srgbClr val="92D050"/>
          </a:solidFill>
        </p:spPr>
        <p:txBody>
          <a:bodyPr wrap="none" rtlCol="0">
            <a:spAutoFit/>
          </a:bodyPr>
          <a:lstStyle/>
          <a:p>
            <a:r>
              <a:rPr lang="pt-BR" dirty="0" smtClean="0"/>
              <a:t>Fluxo turbulento</a:t>
            </a:r>
          </a:p>
          <a:p>
            <a:pPr algn="ctr"/>
            <a:r>
              <a:rPr lang="pt-BR" dirty="0" smtClean="0"/>
              <a:t>não estacionário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Elipse 16"/>
          <p:cNvSpPr/>
          <p:nvPr/>
        </p:nvSpPr>
        <p:spPr>
          <a:xfrm>
            <a:off x="4716016" y="1484784"/>
            <a:ext cx="2160240" cy="792088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B1F45-D014-4576-A601-258AF4192343}" type="slidenum">
              <a:rPr lang="pt-BR" smtClean="0"/>
              <a:pPr/>
              <a:t>6</a:t>
            </a:fld>
            <a:endParaRPr lang="pt-BR"/>
          </a:p>
        </p:txBody>
      </p:sp>
      <p:graphicFrame>
        <p:nvGraphicFramePr>
          <p:cNvPr id="4" name="Objeto 3"/>
          <p:cNvGraphicFramePr>
            <a:graphicFrameLocks noChangeAspect="1"/>
          </p:cNvGraphicFramePr>
          <p:nvPr/>
        </p:nvGraphicFramePr>
        <p:xfrm>
          <a:off x="1115616" y="1268760"/>
          <a:ext cx="2316309" cy="1338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99" name="Equação" r:id="rId3" imgW="1143000" imgH="660240" progId="Equation.3">
                  <p:embed/>
                </p:oleObj>
              </mc:Choice>
              <mc:Fallback>
                <p:oleObj name="Equação" r:id="rId3" imgW="1143000" imgH="66024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5616" y="1268760"/>
                        <a:ext cx="2316309" cy="13383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CaixaDeTexto 4"/>
          <p:cNvSpPr txBox="1"/>
          <p:nvPr/>
        </p:nvSpPr>
        <p:spPr>
          <a:xfrm>
            <a:off x="704808" y="620688"/>
            <a:ext cx="98687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1400" dirty="0" smtClean="0"/>
              <a:t>Velocidade</a:t>
            </a:r>
          </a:p>
          <a:p>
            <a:pPr algn="ctr"/>
            <a:r>
              <a:rPr lang="pt-BR" sz="1400" dirty="0" smtClean="0"/>
              <a:t>real</a:t>
            </a:r>
            <a:endParaRPr lang="pt-BR" sz="1400" dirty="0"/>
          </a:p>
        </p:txBody>
      </p:sp>
      <p:sp>
        <p:nvSpPr>
          <p:cNvPr id="6" name="CaixaDeTexto 5"/>
          <p:cNvSpPr txBox="1"/>
          <p:nvPr/>
        </p:nvSpPr>
        <p:spPr>
          <a:xfrm>
            <a:off x="1763688" y="622356"/>
            <a:ext cx="98687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1400" dirty="0" smtClean="0"/>
              <a:t>Velocidade</a:t>
            </a:r>
          </a:p>
          <a:p>
            <a:pPr algn="ctr"/>
            <a:r>
              <a:rPr lang="pt-BR" sz="1400" dirty="0" smtClean="0"/>
              <a:t>média</a:t>
            </a:r>
            <a:endParaRPr lang="pt-BR" sz="1400" dirty="0"/>
          </a:p>
        </p:txBody>
      </p:sp>
      <p:sp>
        <p:nvSpPr>
          <p:cNvPr id="7" name="CaixaDeTexto 6"/>
          <p:cNvSpPr txBox="1"/>
          <p:nvPr/>
        </p:nvSpPr>
        <p:spPr>
          <a:xfrm>
            <a:off x="2873612" y="622356"/>
            <a:ext cx="11209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1400" dirty="0" smtClean="0"/>
              <a:t>Flutuação da</a:t>
            </a:r>
          </a:p>
          <a:p>
            <a:pPr algn="ctr"/>
            <a:r>
              <a:rPr lang="pt-BR" sz="1400" dirty="0" smtClean="0"/>
              <a:t>velocidade</a:t>
            </a:r>
          </a:p>
        </p:txBody>
      </p:sp>
      <p:graphicFrame>
        <p:nvGraphicFramePr>
          <p:cNvPr id="8" name="Objeto 7"/>
          <p:cNvGraphicFramePr>
            <a:graphicFrameLocks noChangeAspect="1"/>
          </p:cNvGraphicFramePr>
          <p:nvPr/>
        </p:nvGraphicFramePr>
        <p:xfrm>
          <a:off x="4832350" y="1700213"/>
          <a:ext cx="1928813" cy="385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00" name="Equação" r:id="rId5" imgW="888840" imgH="177480" progId="Equation.3">
                  <p:embed/>
                </p:oleObj>
              </mc:Choice>
              <mc:Fallback>
                <p:oleObj name="Equação" r:id="rId5" imgW="888840" imgH="17748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32350" y="1700213"/>
                        <a:ext cx="1928813" cy="3857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CaixaDeTexto 8"/>
          <p:cNvSpPr txBox="1"/>
          <p:nvPr/>
        </p:nvSpPr>
        <p:spPr>
          <a:xfrm>
            <a:off x="683568" y="2924944"/>
            <a:ext cx="64026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Podemos tratar a pressão, e demais variáveis, de forma análoga: </a:t>
            </a:r>
            <a:endParaRPr lang="pt-BR" dirty="0"/>
          </a:p>
        </p:txBody>
      </p:sp>
      <p:graphicFrame>
        <p:nvGraphicFramePr>
          <p:cNvPr id="2053" name="Object 5"/>
          <p:cNvGraphicFramePr>
            <a:graphicFrameLocks noChangeAspect="1"/>
          </p:cNvGraphicFramePr>
          <p:nvPr/>
        </p:nvGraphicFramePr>
        <p:xfrm>
          <a:off x="2555776" y="3440484"/>
          <a:ext cx="4648200" cy="636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01" name="Equação" r:id="rId7" imgW="2869920" imgH="393480" progId="Equation.3">
                  <p:embed/>
                </p:oleObj>
              </mc:Choice>
              <mc:Fallback>
                <p:oleObj name="Equação" r:id="rId7" imgW="2869920" imgH="39348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55776" y="3440484"/>
                        <a:ext cx="4648200" cy="6365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CaixaDeTexto 11"/>
          <p:cNvSpPr txBox="1"/>
          <p:nvPr/>
        </p:nvSpPr>
        <p:spPr>
          <a:xfrm>
            <a:off x="802882" y="4221088"/>
            <a:ext cx="31930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Operações envolvendo a média:</a:t>
            </a:r>
            <a:endParaRPr lang="pt-BR" dirty="0"/>
          </a:p>
        </p:txBody>
      </p:sp>
      <p:graphicFrame>
        <p:nvGraphicFramePr>
          <p:cNvPr id="13" name="Objeto 12"/>
          <p:cNvGraphicFramePr>
            <a:graphicFrameLocks noChangeAspect="1"/>
          </p:cNvGraphicFramePr>
          <p:nvPr/>
        </p:nvGraphicFramePr>
        <p:xfrm>
          <a:off x="3995936" y="4653136"/>
          <a:ext cx="1368152" cy="13499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02" name="Equação" r:id="rId9" imgW="952200" imgH="939600" progId="Equation.3">
                  <p:embed/>
                </p:oleObj>
              </mc:Choice>
              <mc:Fallback>
                <p:oleObj name="Equação" r:id="rId9" imgW="952200" imgH="939600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95936" y="4653136"/>
                        <a:ext cx="1368152" cy="134991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CaixaDeTexto 13"/>
          <p:cNvSpPr txBox="1"/>
          <p:nvPr/>
        </p:nvSpPr>
        <p:spPr>
          <a:xfrm>
            <a:off x="6051561" y="5545368"/>
            <a:ext cx="19768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derivada direcional</a:t>
            </a:r>
            <a:endParaRPr lang="pt-BR" dirty="0"/>
          </a:p>
        </p:txBody>
      </p:sp>
      <p:cxnSp>
        <p:nvCxnSpPr>
          <p:cNvPr id="16" name="Conector de seta reta 15"/>
          <p:cNvCxnSpPr/>
          <p:nvPr/>
        </p:nvCxnSpPr>
        <p:spPr>
          <a:xfrm>
            <a:off x="5436096" y="5733256"/>
            <a:ext cx="504056" cy="158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ângulo 10"/>
          <p:cNvSpPr/>
          <p:nvPr/>
        </p:nvSpPr>
        <p:spPr>
          <a:xfrm>
            <a:off x="5292080" y="5301208"/>
            <a:ext cx="1152128" cy="792088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tângulo de cantos arredondados 8"/>
          <p:cNvSpPr/>
          <p:nvPr/>
        </p:nvSpPr>
        <p:spPr>
          <a:xfrm>
            <a:off x="3707904" y="1052736"/>
            <a:ext cx="1512168" cy="720080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B1F45-D014-4576-A601-258AF4192343}" type="slidenum">
              <a:rPr lang="pt-BR" smtClean="0"/>
              <a:pPr/>
              <a:t>7</a:t>
            </a:fld>
            <a:endParaRPr lang="pt-BR"/>
          </a:p>
        </p:txBody>
      </p:sp>
      <p:sp>
        <p:nvSpPr>
          <p:cNvPr id="4" name="CaixaDeTexto 3"/>
          <p:cNvSpPr txBox="1"/>
          <p:nvPr/>
        </p:nvSpPr>
        <p:spPr>
          <a:xfrm>
            <a:off x="827584" y="764704"/>
            <a:ext cx="20898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No caso do produto,</a:t>
            </a:r>
            <a:endParaRPr lang="pt-BR" dirty="0"/>
          </a:p>
        </p:txBody>
      </p:sp>
      <p:graphicFrame>
        <p:nvGraphicFramePr>
          <p:cNvPr id="5" name="Objeto 4"/>
          <p:cNvGraphicFramePr>
            <a:graphicFrameLocks noChangeAspect="1"/>
          </p:cNvGraphicFramePr>
          <p:nvPr/>
        </p:nvGraphicFramePr>
        <p:xfrm>
          <a:off x="3851920" y="1196752"/>
          <a:ext cx="1227949" cy="3599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0" name="Equação" r:id="rId3" imgW="736560" imgH="215640" progId="Equation.3">
                  <p:embed/>
                </p:oleObj>
              </mc:Choice>
              <mc:Fallback>
                <p:oleObj name="Equação" r:id="rId3" imgW="736560" imgH="21564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51920" y="1196752"/>
                        <a:ext cx="1227949" cy="35991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CaixaDeTexto 5"/>
          <p:cNvSpPr txBox="1"/>
          <p:nvPr/>
        </p:nvSpPr>
        <p:spPr>
          <a:xfrm>
            <a:off x="899592" y="1916832"/>
            <a:ext cx="14176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Por exemplo:</a:t>
            </a:r>
            <a:endParaRPr lang="pt-BR" dirty="0"/>
          </a:p>
        </p:txBody>
      </p:sp>
      <p:graphicFrame>
        <p:nvGraphicFramePr>
          <p:cNvPr id="7" name="Objeto 6"/>
          <p:cNvGraphicFramePr>
            <a:graphicFrameLocks noChangeAspect="1"/>
          </p:cNvGraphicFramePr>
          <p:nvPr/>
        </p:nvGraphicFramePr>
        <p:xfrm>
          <a:off x="2627784" y="1960704"/>
          <a:ext cx="3774293" cy="6733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1" name="Equação" r:id="rId5" imgW="2705040" imgH="482400" progId="Equation.3">
                  <p:embed/>
                </p:oleObj>
              </mc:Choice>
              <mc:Fallback>
                <p:oleObj name="Equação" r:id="rId5" imgW="2705040" imgH="4824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27784" y="1960704"/>
                        <a:ext cx="3774293" cy="67334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CaixaDeTexto 7"/>
          <p:cNvSpPr txBox="1"/>
          <p:nvPr/>
        </p:nvSpPr>
        <p:spPr>
          <a:xfrm>
            <a:off x="2627784" y="2306676"/>
            <a:ext cx="14029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mesmo que, </a:t>
            </a:r>
            <a:endParaRPr lang="pt-BR" dirty="0"/>
          </a:p>
        </p:txBody>
      </p:sp>
      <p:graphicFrame>
        <p:nvGraphicFramePr>
          <p:cNvPr id="10" name="Objeto 9"/>
          <p:cNvGraphicFramePr>
            <a:graphicFrameLocks noChangeAspect="1"/>
          </p:cNvGraphicFramePr>
          <p:nvPr/>
        </p:nvGraphicFramePr>
        <p:xfrm>
          <a:off x="1907704" y="3052663"/>
          <a:ext cx="5773738" cy="2968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2" name="Equação" r:id="rId7" imgW="3632040" imgH="1866600" progId="Equation.3">
                  <p:embed/>
                </p:oleObj>
              </mc:Choice>
              <mc:Fallback>
                <p:oleObj name="Equação" r:id="rId7" imgW="3632040" imgH="186660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7704" y="3052663"/>
                        <a:ext cx="5773738" cy="29686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tângulo 15"/>
          <p:cNvSpPr/>
          <p:nvPr/>
        </p:nvSpPr>
        <p:spPr>
          <a:xfrm>
            <a:off x="3649964" y="5257336"/>
            <a:ext cx="2016224" cy="648072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Retângulo 14"/>
          <p:cNvSpPr/>
          <p:nvPr/>
        </p:nvSpPr>
        <p:spPr>
          <a:xfrm>
            <a:off x="2051720" y="1628800"/>
            <a:ext cx="1008112" cy="432048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Retângulo 13"/>
          <p:cNvSpPr/>
          <p:nvPr/>
        </p:nvSpPr>
        <p:spPr>
          <a:xfrm>
            <a:off x="3635896" y="4365104"/>
            <a:ext cx="2016224" cy="648072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B1F45-D014-4576-A601-258AF4192343}" type="slidenum">
              <a:rPr lang="pt-BR" smtClean="0"/>
              <a:pPr/>
              <a:t>8</a:t>
            </a:fld>
            <a:endParaRPr lang="pt-BR"/>
          </a:p>
        </p:txBody>
      </p:sp>
      <p:sp>
        <p:nvSpPr>
          <p:cNvPr id="5" name="CaixaDeTexto 4"/>
          <p:cNvSpPr txBox="1"/>
          <p:nvPr/>
        </p:nvSpPr>
        <p:spPr>
          <a:xfrm>
            <a:off x="899592" y="980728"/>
            <a:ext cx="718389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Vamos aplicar estes resultados na equação da continuidade para um fluido</a:t>
            </a:r>
          </a:p>
          <a:p>
            <a:r>
              <a:rPr lang="pt-BR" dirty="0" smtClean="0"/>
              <a:t>incompressível:</a:t>
            </a:r>
            <a:endParaRPr lang="pt-BR" dirty="0"/>
          </a:p>
        </p:txBody>
      </p:sp>
      <p:graphicFrame>
        <p:nvGraphicFramePr>
          <p:cNvPr id="6" name="Objeto 5"/>
          <p:cNvGraphicFramePr>
            <a:graphicFrameLocks noChangeAspect="1"/>
          </p:cNvGraphicFramePr>
          <p:nvPr/>
        </p:nvGraphicFramePr>
        <p:xfrm>
          <a:off x="2195736" y="1556792"/>
          <a:ext cx="4683634" cy="129614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46" name="Equação" r:id="rId3" imgW="3124080" imgH="863280" progId="Equation.3">
                  <p:embed/>
                </p:oleObj>
              </mc:Choice>
              <mc:Fallback>
                <p:oleObj name="Equação" r:id="rId3" imgW="3124080" imgH="86328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95736" y="1556792"/>
                        <a:ext cx="4683634" cy="129614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CaixaDeTexto 6"/>
          <p:cNvSpPr txBox="1"/>
          <p:nvPr/>
        </p:nvSpPr>
        <p:spPr>
          <a:xfrm>
            <a:off x="827584" y="2924944"/>
            <a:ext cx="52096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Se tomamos a média de toda a expressão vemos que,</a:t>
            </a:r>
            <a:endParaRPr lang="pt-BR" dirty="0"/>
          </a:p>
        </p:txBody>
      </p:sp>
      <p:graphicFrame>
        <p:nvGraphicFramePr>
          <p:cNvPr id="8" name="Objeto 7"/>
          <p:cNvGraphicFramePr>
            <a:graphicFrameLocks noChangeAspect="1"/>
          </p:cNvGraphicFramePr>
          <p:nvPr/>
        </p:nvGraphicFramePr>
        <p:xfrm>
          <a:off x="3125293" y="3284984"/>
          <a:ext cx="3102891" cy="6480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47" name="Equação" r:id="rId5" imgW="2006280" imgH="419040" progId="Equation.3">
                  <p:embed/>
                </p:oleObj>
              </mc:Choice>
              <mc:Fallback>
                <p:oleObj name="Equação" r:id="rId5" imgW="2006280" imgH="41904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25293" y="3284984"/>
                        <a:ext cx="3102891" cy="64807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CaixaDeTexto 8"/>
          <p:cNvSpPr txBox="1"/>
          <p:nvPr/>
        </p:nvSpPr>
        <p:spPr>
          <a:xfrm>
            <a:off x="827584" y="4005064"/>
            <a:ext cx="54462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Assim, a equação da continuidade para valores médio é,</a:t>
            </a:r>
            <a:endParaRPr lang="pt-BR" dirty="0"/>
          </a:p>
        </p:txBody>
      </p:sp>
      <p:graphicFrame>
        <p:nvGraphicFramePr>
          <p:cNvPr id="10" name="Objeto 9"/>
          <p:cNvGraphicFramePr>
            <a:graphicFrameLocks noChangeAspect="1"/>
          </p:cNvGraphicFramePr>
          <p:nvPr/>
        </p:nvGraphicFramePr>
        <p:xfrm>
          <a:off x="3779912" y="4365104"/>
          <a:ext cx="1747831" cy="6480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48" name="Equação" r:id="rId7" imgW="1130040" imgH="419040" progId="Equation.3">
                  <p:embed/>
                </p:oleObj>
              </mc:Choice>
              <mc:Fallback>
                <p:oleObj name="Equação" r:id="rId7" imgW="1130040" imgH="41904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79912" y="4365104"/>
                        <a:ext cx="1747831" cy="64807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CaixaDeTexto 10"/>
          <p:cNvSpPr txBox="1"/>
          <p:nvPr/>
        </p:nvSpPr>
        <p:spPr>
          <a:xfrm>
            <a:off x="6444208" y="2297384"/>
            <a:ext cx="7344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(12.1)</a:t>
            </a:r>
            <a:endParaRPr lang="pt-BR" dirty="0"/>
          </a:p>
        </p:txBody>
      </p:sp>
      <p:sp>
        <p:nvSpPr>
          <p:cNvPr id="12" name="CaixaDeTexto 11"/>
          <p:cNvSpPr txBox="1"/>
          <p:nvPr/>
        </p:nvSpPr>
        <p:spPr>
          <a:xfrm>
            <a:off x="827584" y="4941168"/>
            <a:ext cx="20758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De 12.1 concluímos,</a:t>
            </a:r>
            <a:endParaRPr lang="pt-BR" dirty="0"/>
          </a:p>
        </p:txBody>
      </p:sp>
      <p:graphicFrame>
        <p:nvGraphicFramePr>
          <p:cNvPr id="13" name="Objeto 12"/>
          <p:cNvGraphicFramePr>
            <a:graphicFrameLocks noChangeAspect="1"/>
          </p:cNvGraphicFramePr>
          <p:nvPr/>
        </p:nvGraphicFramePr>
        <p:xfrm>
          <a:off x="3751776" y="5259004"/>
          <a:ext cx="1787109" cy="6480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49" name="Equação" r:id="rId9" imgW="1155600" imgH="419040" progId="Equation.3">
                  <p:embed/>
                </p:oleObj>
              </mc:Choice>
              <mc:Fallback>
                <p:oleObj name="Equação" r:id="rId9" imgW="1155600" imgH="41904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51776" y="5259004"/>
                        <a:ext cx="1787109" cy="64807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B1F45-D014-4576-A601-258AF4192343}" type="slidenum">
              <a:rPr lang="pt-BR" smtClean="0"/>
              <a:pPr/>
              <a:t>9</a:t>
            </a:fld>
            <a:endParaRPr lang="pt-BR"/>
          </a:p>
        </p:txBody>
      </p:sp>
      <p:sp>
        <p:nvSpPr>
          <p:cNvPr id="4" name="CaixaDeTexto 3"/>
          <p:cNvSpPr txBox="1"/>
          <p:nvPr/>
        </p:nvSpPr>
        <p:spPr>
          <a:xfrm>
            <a:off x="683568" y="692696"/>
            <a:ext cx="779623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Fato básico: as equações de </a:t>
            </a:r>
            <a:r>
              <a:rPr lang="pt-BR" dirty="0" err="1" smtClean="0"/>
              <a:t>Navier-Stokes</a:t>
            </a:r>
            <a:r>
              <a:rPr lang="pt-BR" dirty="0" smtClean="0"/>
              <a:t> e as equações constitutivas são válidas</a:t>
            </a:r>
          </a:p>
          <a:p>
            <a:r>
              <a:rPr lang="pt-BR" dirty="0" smtClean="0"/>
              <a:t>para o fluxo turbulento. Devemos analisar o comportamento médio dessas</a:t>
            </a:r>
          </a:p>
          <a:p>
            <a:r>
              <a:rPr lang="pt-BR" dirty="0" smtClean="0"/>
              <a:t>equações.</a:t>
            </a:r>
          </a:p>
          <a:p>
            <a:pPr lvl="1"/>
            <a:r>
              <a:rPr lang="pt-BR" dirty="0" smtClean="0"/>
              <a:t>Vejamos a média temporal da equação de </a:t>
            </a:r>
            <a:r>
              <a:rPr lang="pt-BR" dirty="0" err="1" smtClean="0"/>
              <a:t>Navier-Stokes</a:t>
            </a:r>
            <a:r>
              <a:rPr lang="pt-BR" dirty="0" smtClean="0"/>
              <a:t> ao longo do eixo-x:</a:t>
            </a:r>
            <a:endParaRPr lang="pt-BR" dirty="0"/>
          </a:p>
        </p:txBody>
      </p:sp>
      <p:graphicFrame>
        <p:nvGraphicFramePr>
          <p:cNvPr id="5" name="Objeto 4"/>
          <p:cNvGraphicFramePr>
            <a:graphicFrameLocks noChangeAspect="1"/>
          </p:cNvGraphicFramePr>
          <p:nvPr/>
        </p:nvGraphicFramePr>
        <p:xfrm>
          <a:off x="1187624" y="1916832"/>
          <a:ext cx="6743700" cy="781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6" name="Equação" r:id="rId3" imgW="4165560" imgH="482400" progId="Equation.3">
                  <p:embed/>
                </p:oleObj>
              </mc:Choice>
              <mc:Fallback>
                <p:oleObj name="Equação" r:id="rId3" imgW="4165560" imgH="4824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87624" y="1916832"/>
                        <a:ext cx="6743700" cy="7810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to 5"/>
          <p:cNvGraphicFramePr>
            <a:graphicFrameLocks noChangeAspect="1"/>
          </p:cNvGraphicFramePr>
          <p:nvPr/>
        </p:nvGraphicFramePr>
        <p:xfrm>
          <a:off x="2411760" y="3356992"/>
          <a:ext cx="4767915" cy="274694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7" name="Equação" r:id="rId5" imgW="3085920" imgH="1777680" progId="Equation.3">
                  <p:embed/>
                </p:oleObj>
              </mc:Choice>
              <mc:Fallback>
                <p:oleObj name="Equação" r:id="rId5" imgW="3085920" imgH="177768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11760" y="3356992"/>
                        <a:ext cx="4767915" cy="274694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CaixaDeTexto 6"/>
          <p:cNvSpPr txBox="1"/>
          <p:nvPr/>
        </p:nvSpPr>
        <p:spPr>
          <a:xfrm>
            <a:off x="755576" y="2852936"/>
            <a:ext cx="1946880" cy="369332"/>
          </a:xfrm>
          <a:prstGeom prst="rect">
            <a:avLst/>
          </a:prstGeom>
          <a:solidFill>
            <a:srgbClr val="92D050"/>
          </a:solidFill>
        </p:spPr>
        <p:txBody>
          <a:bodyPr wrap="none" rtlCol="0">
            <a:spAutoFit/>
          </a:bodyPr>
          <a:lstStyle/>
          <a:p>
            <a:r>
              <a:rPr lang="pt-BR" dirty="0" smtClean="0"/>
              <a:t>1. Termos lineares: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B1F45-D014-4576-A601-258AF4192343}" type="slidenum">
              <a:rPr lang="pt-BR" smtClean="0"/>
              <a:pPr/>
              <a:t>10</a:t>
            </a:fld>
            <a:endParaRPr lang="pt-BR"/>
          </a:p>
        </p:txBody>
      </p:sp>
      <p:sp>
        <p:nvSpPr>
          <p:cNvPr id="4" name="CaixaDeTexto 3"/>
          <p:cNvSpPr txBox="1"/>
          <p:nvPr/>
        </p:nvSpPr>
        <p:spPr>
          <a:xfrm>
            <a:off x="827584" y="548680"/>
            <a:ext cx="2397964" cy="369332"/>
          </a:xfrm>
          <a:prstGeom prst="rect">
            <a:avLst/>
          </a:prstGeom>
          <a:solidFill>
            <a:srgbClr val="92D050"/>
          </a:solidFill>
        </p:spPr>
        <p:txBody>
          <a:bodyPr wrap="none" rtlCol="0">
            <a:spAutoFit/>
          </a:bodyPr>
          <a:lstStyle/>
          <a:p>
            <a:r>
              <a:rPr lang="pt-BR" dirty="0" smtClean="0"/>
              <a:t>2. Termos quadráticos:</a:t>
            </a:r>
            <a:endParaRPr lang="pt-BR" dirty="0"/>
          </a:p>
        </p:txBody>
      </p:sp>
      <p:graphicFrame>
        <p:nvGraphicFramePr>
          <p:cNvPr id="5" name="Objeto 4"/>
          <p:cNvGraphicFramePr>
            <a:graphicFrameLocks noChangeAspect="1"/>
          </p:cNvGraphicFramePr>
          <p:nvPr/>
        </p:nvGraphicFramePr>
        <p:xfrm>
          <a:off x="1835696" y="1124744"/>
          <a:ext cx="5549471" cy="16347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70" name="Equação" r:id="rId3" imgW="3276360" imgH="965160" progId="Equation.3">
                  <p:embed/>
                </p:oleObj>
              </mc:Choice>
              <mc:Fallback>
                <p:oleObj name="Equação" r:id="rId3" imgW="3276360" imgH="96516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35696" y="1124744"/>
                        <a:ext cx="5549471" cy="163472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CaixaDeTexto 5"/>
          <p:cNvSpPr txBox="1"/>
          <p:nvPr/>
        </p:nvSpPr>
        <p:spPr>
          <a:xfrm>
            <a:off x="683568" y="2780928"/>
            <a:ext cx="64849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Considerando cada um dos termos independentemente, obtemos,</a:t>
            </a:r>
            <a:endParaRPr lang="pt-BR" dirty="0"/>
          </a:p>
        </p:txBody>
      </p:sp>
      <p:graphicFrame>
        <p:nvGraphicFramePr>
          <p:cNvPr id="7" name="Objeto 6"/>
          <p:cNvGraphicFramePr>
            <a:graphicFrameLocks noChangeAspect="1"/>
          </p:cNvGraphicFramePr>
          <p:nvPr/>
        </p:nvGraphicFramePr>
        <p:xfrm>
          <a:off x="870247" y="3140968"/>
          <a:ext cx="7216295" cy="302433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71" name="Equação" r:id="rId5" imgW="4787640" imgH="2006280" progId="Equation.3">
                  <p:embed/>
                </p:oleObj>
              </mc:Choice>
              <mc:Fallback>
                <p:oleObj name="Equação" r:id="rId5" imgW="4787640" imgH="200628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0247" y="3140968"/>
                        <a:ext cx="7216295" cy="302433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B1F45-D014-4576-A601-258AF4192343}" type="slidenum">
              <a:rPr lang="pt-BR" smtClean="0"/>
              <a:pPr/>
              <a:t>11</a:t>
            </a:fld>
            <a:endParaRPr lang="pt-BR"/>
          </a:p>
        </p:txBody>
      </p:sp>
      <p:sp>
        <p:nvSpPr>
          <p:cNvPr id="4" name="CaixaDeTexto 3"/>
          <p:cNvSpPr txBox="1"/>
          <p:nvPr/>
        </p:nvSpPr>
        <p:spPr>
          <a:xfrm>
            <a:off x="539552" y="548680"/>
            <a:ext cx="59667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Introduzindo esses valores ficamos com a seguinte expressão:</a:t>
            </a:r>
            <a:endParaRPr lang="pt-BR" dirty="0"/>
          </a:p>
        </p:txBody>
      </p:sp>
      <p:graphicFrame>
        <p:nvGraphicFramePr>
          <p:cNvPr id="5" name="Objeto 4"/>
          <p:cNvGraphicFramePr>
            <a:graphicFrameLocks noChangeAspect="1"/>
          </p:cNvGraphicFramePr>
          <p:nvPr/>
        </p:nvGraphicFramePr>
        <p:xfrm>
          <a:off x="3347864" y="1052736"/>
          <a:ext cx="2664296" cy="77284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06" name="Equação" r:id="rId3" imgW="1663560" imgH="482400" progId="Equation.3">
                  <p:embed/>
                </p:oleObj>
              </mc:Choice>
              <mc:Fallback>
                <p:oleObj name="Equação" r:id="rId3" imgW="1663560" imgH="4824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47864" y="1052736"/>
                        <a:ext cx="2664296" cy="77284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CaixaDeTexto 5"/>
          <p:cNvSpPr txBox="1"/>
          <p:nvPr/>
        </p:nvSpPr>
        <p:spPr>
          <a:xfrm>
            <a:off x="683568" y="1916832"/>
            <a:ext cx="73245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De forma similar encontramos para os termos cruzados o seguinte resultado,</a:t>
            </a:r>
            <a:endParaRPr lang="pt-BR" dirty="0"/>
          </a:p>
        </p:txBody>
      </p:sp>
      <p:graphicFrame>
        <p:nvGraphicFramePr>
          <p:cNvPr id="7171" name="Object 3"/>
          <p:cNvGraphicFramePr>
            <a:graphicFrameLocks noChangeAspect="1"/>
          </p:cNvGraphicFramePr>
          <p:nvPr/>
        </p:nvGraphicFramePr>
        <p:xfrm>
          <a:off x="3347864" y="2420888"/>
          <a:ext cx="2601912" cy="773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07" name="Equação" r:id="rId5" imgW="1625400" imgH="482400" progId="Equation.3">
                  <p:embed/>
                </p:oleObj>
              </mc:Choice>
              <mc:Fallback>
                <p:oleObj name="Equação" r:id="rId5" imgW="1625400" imgH="4824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47864" y="2420888"/>
                        <a:ext cx="2601912" cy="7731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CaixaDeTexto 7"/>
          <p:cNvSpPr txBox="1"/>
          <p:nvPr/>
        </p:nvSpPr>
        <p:spPr>
          <a:xfrm>
            <a:off x="467544" y="3356992"/>
            <a:ext cx="824206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Expressando cada um desses termos na </a:t>
            </a:r>
            <a:r>
              <a:rPr lang="pt-BR" i="1" dirty="0" smtClean="0"/>
              <a:t>equação de </a:t>
            </a:r>
            <a:r>
              <a:rPr lang="pt-BR" i="1" dirty="0" err="1" smtClean="0"/>
              <a:t>Navier-Stokes</a:t>
            </a:r>
            <a:r>
              <a:rPr lang="pt-BR" dirty="0" smtClean="0"/>
              <a:t> obtemos as assim</a:t>
            </a:r>
          </a:p>
          <a:p>
            <a:r>
              <a:rPr lang="pt-BR" dirty="0" smtClean="0"/>
              <a:t>chamadas </a:t>
            </a:r>
            <a:r>
              <a:rPr lang="pt-BR" i="1" dirty="0" smtClean="0"/>
              <a:t>equações de Reynolds</a:t>
            </a:r>
            <a:r>
              <a:rPr lang="pt-BR" dirty="0" smtClean="0"/>
              <a:t>. Um termo extra aparece, como indicado nas</a:t>
            </a:r>
          </a:p>
          <a:p>
            <a:r>
              <a:rPr lang="pt-BR" dirty="0" smtClean="0"/>
              <a:t>expressões acima, causado pelas flutuações. Se computamos todas as parcelas resulta</a:t>
            </a:r>
          </a:p>
          <a:p>
            <a:r>
              <a:rPr lang="pt-BR" dirty="0" smtClean="0"/>
              <a:t>um termo extra devido as flutuações dado por,</a:t>
            </a:r>
            <a:endParaRPr lang="pt-BR" dirty="0"/>
          </a:p>
        </p:txBody>
      </p:sp>
      <p:graphicFrame>
        <p:nvGraphicFramePr>
          <p:cNvPr id="7172" name="Object 4"/>
          <p:cNvGraphicFramePr>
            <a:graphicFrameLocks noChangeAspect="1"/>
          </p:cNvGraphicFramePr>
          <p:nvPr/>
        </p:nvGraphicFramePr>
        <p:xfrm>
          <a:off x="3275856" y="4725144"/>
          <a:ext cx="2622550" cy="773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08" name="Equação" r:id="rId7" imgW="1638000" imgH="482400" progId="Equation.3">
                  <p:embed/>
                </p:oleObj>
              </mc:Choice>
              <mc:Fallback>
                <p:oleObj name="Equação" r:id="rId7" imgW="1638000" imgH="48240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75856" y="4725144"/>
                        <a:ext cx="2622550" cy="7731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CaixaDeTexto 9"/>
          <p:cNvSpPr txBox="1"/>
          <p:nvPr/>
        </p:nvSpPr>
        <p:spPr>
          <a:xfrm>
            <a:off x="6228184" y="4941168"/>
            <a:ext cx="2026132" cy="369332"/>
          </a:xfrm>
          <a:prstGeom prst="rect">
            <a:avLst/>
          </a:prstGeom>
          <a:solidFill>
            <a:srgbClr val="92D050"/>
          </a:solidFill>
        </p:spPr>
        <p:txBody>
          <a:bodyPr wrap="none" rtlCol="0">
            <a:spAutoFit/>
          </a:bodyPr>
          <a:lstStyle/>
          <a:p>
            <a:r>
              <a:rPr lang="pt-BR" dirty="0" smtClean="0"/>
              <a:t>Tensão de Reynolds</a:t>
            </a:r>
            <a:endParaRPr lang="pt-BR" dirty="0"/>
          </a:p>
        </p:txBody>
      </p:sp>
      <p:sp>
        <p:nvSpPr>
          <p:cNvPr id="11" name="CaixaDeTexto 10"/>
          <p:cNvSpPr txBox="1"/>
          <p:nvPr/>
        </p:nvSpPr>
        <p:spPr>
          <a:xfrm>
            <a:off x="6300192" y="2564904"/>
            <a:ext cx="5284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etc.</a:t>
            </a:r>
            <a:endParaRPr lang="pt-BR" dirty="0"/>
          </a:p>
        </p:txBody>
      </p:sp>
      <p:sp>
        <p:nvSpPr>
          <p:cNvPr id="12" name="CaixaDeTexto 11"/>
          <p:cNvSpPr txBox="1"/>
          <p:nvPr/>
        </p:nvSpPr>
        <p:spPr>
          <a:xfrm>
            <a:off x="539552" y="5589240"/>
            <a:ext cx="8118376" cy="646331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pt-BR" dirty="0" smtClean="0"/>
              <a:t>Exercício: a partir do resultado acima para o eixo </a:t>
            </a:r>
            <a:r>
              <a:rPr lang="pt-BR" i="1" dirty="0" smtClean="0"/>
              <a:t>x</a:t>
            </a:r>
            <a:r>
              <a:rPr lang="pt-BR" dirty="0" smtClean="0"/>
              <a:t>, escreva a expressão da </a:t>
            </a:r>
            <a:r>
              <a:rPr lang="pt-BR" i="1" dirty="0" smtClean="0"/>
              <a:t>tensão de</a:t>
            </a:r>
          </a:p>
          <a:p>
            <a:r>
              <a:rPr lang="pt-BR" i="1" dirty="0" smtClean="0"/>
              <a:t>Reynolds</a:t>
            </a:r>
            <a:r>
              <a:rPr lang="pt-BR" dirty="0" smtClean="0"/>
              <a:t> para os eixos </a:t>
            </a:r>
            <a:r>
              <a:rPr lang="pt-BR" i="1" dirty="0" smtClean="0"/>
              <a:t>y</a:t>
            </a:r>
            <a:r>
              <a:rPr lang="pt-BR" dirty="0" smtClean="0"/>
              <a:t> e </a:t>
            </a:r>
            <a:r>
              <a:rPr lang="pt-BR" i="1" dirty="0" smtClean="0"/>
              <a:t>z</a:t>
            </a:r>
            <a:r>
              <a:rPr lang="pt-BR" dirty="0" smtClean="0"/>
              <a:t>.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B1F45-D014-4576-A601-258AF4192343}" type="slidenum">
              <a:rPr lang="pt-BR" smtClean="0"/>
              <a:pPr/>
              <a:t>12</a:t>
            </a:fld>
            <a:endParaRPr lang="pt-BR"/>
          </a:p>
        </p:txBody>
      </p:sp>
      <p:sp>
        <p:nvSpPr>
          <p:cNvPr id="4" name="CaixaDeTexto 3"/>
          <p:cNvSpPr txBox="1"/>
          <p:nvPr/>
        </p:nvSpPr>
        <p:spPr>
          <a:xfrm>
            <a:off x="611560" y="620688"/>
            <a:ext cx="78938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A componente segundo o eixo-x das equações de </a:t>
            </a:r>
            <a:r>
              <a:rPr lang="pt-BR" dirty="0" err="1" smtClean="0"/>
              <a:t>Navier-Stokes</a:t>
            </a:r>
            <a:r>
              <a:rPr lang="pt-BR" dirty="0" smtClean="0"/>
              <a:t> fica escrita como: </a:t>
            </a:r>
            <a:endParaRPr lang="pt-BR" dirty="0"/>
          </a:p>
        </p:txBody>
      </p:sp>
      <p:graphicFrame>
        <p:nvGraphicFramePr>
          <p:cNvPr id="5" name="Objeto 4"/>
          <p:cNvGraphicFramePr>
            <a:graphicFrameLocks noChangeAspect="1"/>
          </p:cNvGraphicFramePr>
          <p:nvPr/>
        </p:nvGraphicFramePr>
        <p:xfrm>
          <a:off x="683568" y="1052736"/>
          <a:ext cx="7277028" cy="7453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42" name="Equação" r:id="rId3" imgW="4711680" imgH="482400" progId="Equation.3">
                  <p:embed/>
                </p:oleObj>
              </mc:Choice>
              <mc:Fallback>
                <p:oleObj name="Equação" r:id="rId3" imgW="4711680" imgH="4824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3568" y="1052736"/>
                        <a:ext cx="7277028" cy="74535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CaixaDeTexto 5"/>
          <p:cNvSpPr txBox="1"/>
          <p:nvPr/>
        </p:nvSpPr>
        <p:spPr>
          <a:xfrm>
            <a:off x="683568" y="1916832"/>
            <a:ext cx="780181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Podemos ainda introduzir uma modificação na equação acima. Vimos da relação</a:t>
            </a:r>
          </a:p>
          <a:p>
            <a:r>
              <a:rPr lang="pt-BR" dirty="0" smtClean="0"/>
              <a:t>da continuidade que,</a:t>
            </a:r>
            <a:endParaRPr lang="pt-BR" dirty="0"/>
          </a:p>
        </p:txBody>
      </p:sp>
      <p:graphicFrame>
        <p:nvGraphicFramePr>
          <p:cNvPr id="7" name="Objeto 6"/>
          <p:cNvGraphicFramePr>
            <a:graphicFrameLocks noChangeAspect="1"/>
          </p:cNvGraphicFramePr>
          <p:nvPr/>
        </p:nvGraphicFramePr>
        <p:xfrm>
          <a:off x="2319441" y="2636912"/>
          <a:ext cx="4702981" cy="7517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43" name="Equação" r:id="rId5" imgW="3098520" imgH="495000" progId="Equation.3">
                  <p:embed/>
                </p:oleObj>
              </mc:Choice>
              <mc:Fallback>
                <p:oleObj name="Equação" r:id="rId5" imgW="3098520" imgH="4950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19441" y="2636912"/>
                        <a:ext cx="4702981" cy="75170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CaixaDeTexto 7"/>
          <p:cNvSpPr txBox="1"/>
          <p:nvPr/>
        </p:nvSpPr>
        <p:spPr>
          <a:xfrm>
            <a:off x="584808" y="3501008"/>
            <a:ext cx="744357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Esse termo pode ser adicionado à tensão de Reynolds sem alterar o seu valor.</a:t>
            </a:r>
          </a:p>
          <a:p>
            <a:r>
              <a:rPr lang="pt-BR" dirty="0" smtClean="0"/>
              <a:t>Obtemos assim:</a:t>
            </a:r>
            <a:endParaRPr lang="pt-BR" dirty="0"/>
          </a:p>
        </p:txBody>
      </p:sp>
      <p:graphicFrame>
        <p:nvGraphicFramePr>
          <p:cNvPr id="9" name="Objeto 8"/>
          <p:cNvGraphicFramePr>
            <a:graphicFrameLocks noChangeAspect="1"/>
          </p:cNvGraphicFramePr>
          <p:nvPr/>
        </p:nvGraphicFramePr>
        <p:xfrm>
          <a:off x="650875" y="4202113"/>
          <a:ext cx="4641850" cy="760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44" name="Equação" r:id="rId7" imgW="2946240" imgH="482400" progId="Equation.3">
                  <p:embed/>
                </p:oleObj>
              </mc:Choice>
              <mc:Fallback>
                <p:oleObj name="Equação" r:id="rId7" imgW="2946240" imgH="48240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0875" y="4202113"/>
                        <a:ext cx="4641850" cy="7604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to 9"/>
          <p:cNvGraphicFramePr>
            <a:graphicFrameLocks noChangeAspect="1"/>
          </p:cNvGraphicFramePr>
          <p:nvPr/>
        </p:nvGraphicFramePr>
        <p:xfrm>
          <a:off x="1978620" y="5301208"/>
          <a:ext cx="5473700" cy="781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45" name="Equação" r:id="rId9" imgW="3377880" imgH="482400" progId="Equation.3">
                  <p:embed/>
                </p:oleObj>
              </mc:Choice>
              <mc:Fallback>
                <p:oleObj name="Equação" r:id="rId9" imgW="3377880" imgH="48240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78620" y="5301208"/>
                        <a:ext cx="5473700" cy="7810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CaixaDeTexto 10"/>
          <p:cNvSpPr txBox="1"/>
          <p:nvPr/>
        </p:nvSpPr>
        <p:spPr>
          <a:xfrm>
            <a:off x="5580112" y="4437112"/>
            <a:ext cx="21050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que é o mesmo que,</a:t>
            </a:r>
            <a:endParaRPr lang="pt-BR" dirty="0"/>
          </a:p>
        </p:txBody>
      </p:sp>
      <p:sp>
        <p:nvSpPr>
          <p:cNvPr id="12" name="CaixaDeTexto 11"/>
          <p:cNvSpPr txBox="1"/>
          <p:nvPr/>
        </p:nvSpPr>
        <p:spPr>
          <a:xfrm>
            <a:off x="8100392" y="1224888"/>
            <a:ext cx="7344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(12.2)</a:t>
            </a:r>
            <a:endParaRPr lang="pt-BR" dirty="0"/>
          </a:p>
        </p:txBody>
      </p:sp>
      <p:sp>
        <p:nvSpPr>
          <p:cNvPr id="13" name="CaixaDeTexto 12"/>
          <p:cNvSpPr txBox="1"/>
          <p:nvPr/>
        </p:nvSpPr>
        <p:spPr>
          <a:xfrm>
            <a:off x="7740352" y="5517232"/>
            <a:ext cx="7344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(12.3)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B1F45-D014-4576-A601-258AF4192343}" type="slidenum">
              <a:rPr lang="pt-BR" smtClean="0"/>
              <a:pPr/>
              <a:t>13</a:t>
            </a:fld>
            <a:endParaRPr lang="pt-BR"/>
          </a:p>
        </p:txBody>
      </p:sp>
      <p:sp>
        <p:nvSpPr>
          <p:cNvPr id="4" name="CaixaDeTexto 3"/>
          <p:cNvSpPr txBox="1"/>
          <p:nvPr/>
        </p:nvSpPr>
        <p:spPr>
          <a:xfrm>
            <a:off x="899592" y="476672"/>
            <a:ext cx="783599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Essa equação 12.3 tem uma interpretação interessante. Na Aula 08 vimos que,  as</a:t>
            </a:r>
          </a:p>
          <a:p>
            <a:r>
              <a:rPr lang="pt-BR" dirty="0" smtClean="0"/>
              <a:t>Forças que agem em um elemento de fluido são dadas por </a:t>
            </a:r>
            <a:r>
              <a:rPr lang="pt-BR" dirty="0"/>
              <a:t>levando em</a:t>
            </a:r>
          </a:p>
          <a:p>
            <a:r>
              <a:rPr lang="pt-BR" dirty="0"/>
              <a:t>consideração a presença de tensões de cisalhamento devido a viscosidade</a:t>
            </a:r>
            <a:endParaRPr lang="pt-BR" dirty="0" smtClean="0"/>
          </a:p>
        </p:txBody>
      </p:sp>
      <p:graphicFrame>
        <p:nvGraphicFramePr>
          <p:cNvPr id="27650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76252311"/>
              </p:ext>
            </p:extLst>
          </p:nvPr>
        </p:nvGraphicFramePr>
        <p:xfrm>
          <a:off x="4987290" y="1540569"/>
          <a:ext cx="3401134" cy="2392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83" name="Equação" r:id="rId3" imgW="2057400" imgH="1447560" progId="Equation.3">
                  <p:embed/>
                </p:oleObj>
              </mc:Choice>
              <mc:Fallback>
                <p:oleObj name="Equação" r:id="rId3" imgW="2057400" imgH="144756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87290" y="1540569"/>
                        <a:ext cx="3401134" cy="2392487"/>
                      </a:xfrm>
                      <a:prstGeom prst="rect">
                        <a:avLst/>
                      </a:prstGeom>
                      <a:solidFill>
                        <a:srgbClr val="FFC000"/>
                      </a:solidFill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CaixaDeTexto 5"/>
          <p:cNvSpPr txBox="1"/>
          <p:nvPr/>
        </p:nvSpPr>
        <p:spPr>
          <a:xfrm>
            <a:off x="899592" y="4149080"/>
            <a:ext cx="755501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Considere a primeira equação, segundo o eixo x. O termo entre parêntesis</a:t>
            </a:r>
          </a:p>
          <a:p>
            <a:r>
              <a:rPr lang="pt-BR" dirty="0" smtClean="0"/>
              <a:t>corresponde às forças de superfície que atuam sobre uma parcela infinitesimal</a:t>
            </a:r>
          </a:p>
          <a:p>
            <a:r>
              <a:rPr lang="pt-BR" dirty="0" smtClean="0"/>
              <a:t>do fluido. Se tomamos a media desse termos entre parêntesis encontramos:</a:t>
            </a:r>
          </a:p>
        </p:txBody>
      </p:sp>
      <p:graphicFrame>
        <p:nvGraphicFramePr>
          <p:cNvPr id="7" name="Objeto 6"/>
          <p:cNvGraphicFramePr>
            <a:graphicFrameLocks noChangeAspect="1"/>
          </p:cNvGraphicFramePr>
          <p:nvPr/>
        </p:nvGraphicFramePr>
        <p:xfrm>
          <a:off x="2123728" y="5229200"/>
          <a:ext cx="5366491" cy="8640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84" name="Equação" r:id="rId5" imgW="2997000" imgH="482400" progId="Equation.3">
                  <p:embed/>
                </p:oleObj>
              </mc:Choice>
              <mc:Fallback>
                <p:oleObj name="Equação" r:id="rId5" imgW="2997000" imgH="4824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23728" y="5229200"/>
                        <a:ext cx="5366491" cy="86409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80907647"/>
              </p:ext>
            </p:extLst>
          </p:nvPr>
        </p:nvGraphicFramePr>
        <p:xfrm>
          <a:off x="884071" y="1916832"/>
          <a:ext cx="2901950" cy="1481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85" name="Equação" r:id="rId7" imgW="1739900" imgH="889000" progId="Equation.3">
                  <p:embed/>
                </p:oleObj>
              </mc:Choice>
              <mc:Fallback>
                <p:oleObj name="Equação" r:id="rId7" imgW="1739900" imgH="889000" progId="Equation.3">
                  <p:embed/>
                  <p:pic>
                    <p:nvPicPr>
                      <p:cNvPr id="0" name="Objeto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84071" y="1916832"/>
                        <a:ext cx="2901950" cy="14811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ight Arrow 7"/>
          <p:cNvSpPr/>
          <p:nvPr/>
        </p:nvSpPr>
        <p:spPr>
          <a:xfrm>
            <a:off x="4211960" y="2564904"/>
            <a:ext cx="465140" cy="21602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B1F45-D014-4576-A601-258AF4192343}" type="slidenum">
              <a:rPr lang="pt-BR" smtClean="0"/>
              <a:pPr/>
              <a:t>14</a:t>
            </a:fld>
            <a:endParaRPr lang="pt-BR"/>
          </a:p>
        </p:txBody>
      </p:sp>
      <p:sp>
        <p:nvSpPr>
          <p:cNvPr id="4" name="CaixaDeTexto 3"/>
          <p:cNvSpPr txBox="1"/>
          <p:nvPr/>
        </p:nvSpPr>
        <p:spPr>
          <a:xfrm>
            <a:off x="755576" y="692696"/>
            <a:ext cx="74498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Se tomamos a média da primeira equação como um todo, podemos escrever:</a:t>
            </a:r>
            <a:endParaRPr lang="pt-BR" dirty="0"/>
          </a:p>
        </p:txBody>
      </p:sp>
      <p:graphicFrame>
        <p:nvGraphicFramePr>
          <p:cNvPr id="28674" name="Object 2"/>
          <p:cNvGraphicFramePr>
            <a:graphicFrameLocks noChangeAspect="1"/>
          </p:cNvGraphicFramePr>
          <p:nvPr/>
        </p:nvGraphicFramePr>
        <p:xfrm>
          <a:off x="1458913" y="1252711"/>
          <a:ext cx="6316662" cy="3400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86" name="Equação" r:id="rId3" imgW="3822480" imgH="2057400" progId="Equation.3">
                  <p:embed/>
                </p:oleObj>
              </mc:Choice>
              <mc:Fallback>
                <p:oleObj name="Equação" r:id="rId3" imgW="3822480" imgH="20574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58913" y="1252711"/>
                        <a:ext cx="6316662" cy="34004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CaixaDeTexto 5"/>
          <p:cNvSpPr txBox="1"/>
          <p:nvPr/>
        </p:nvSpPr>
        <p:spPr>
          <a:xfrm>
            <a:off x="827584" y="4737918"/>
            <a:ext cx="787548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Vemos assim que os termos envolvendo as flutuações na equação 12.3 podem ser</a:t>
            </a:r>
          </a:p>
          <a:p>
            <a:r>
              <a:rPr lang="pt-BR" dirty="0" smtClean="0"/>
              <a:t>entendidos como forças externas, que atuam na superfície, e que se somam as</a:t>
            </a:r>
          </a:p>
          <a:p>
            <a:r>
              <a:rPr lang="pt-BR" dirty="0" smtClean="0"/>
              <a:t>forças de tensão médias.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B1F45-D014-4576-A601-258AF4192343}" type="slidenum">
              <a:rPr lang="pt-BR" smtClean="0"/>
              <a:pPr/>
              <a:t>15</a:t>
            </a:fld>
            <a:endParaRPr lang="pt-BR"/>
          </a:p>
        </p:txBody>
      </p:sp>
      <p:sp>
        <p:nvSpPr>
          <p:cNvPr id="4" name="CaixaDeTexto 3"/>
          <p:cNvSpPr txBox="1"/>
          <p:nvPr/>
        </p:nvSpPr>
        <p:spPr>
          <a:xfrm>
            <a:off x="611560" y="620688"/>
            <a:ext cx="75862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Substituindo 12.3 em 12.2 obtemos as assim chamadas </a:t>
            </a:r>
            <a:r>
              <a:rPr lang="pt-BR" b="1" dirty="0" smtClean="0"/>
              <a:t>equações de Reynolds</a:t>
            </a:r>
            <a:r>
              <a:rPr lang="pt-BR" dirty="0" smtClean="0"/>
              <a:t>:</a:t>
            </a:r>
            <a:endParaRPr lang="pt-BR" dirty="0"/>
          </a:p>
        </p:txBody>
      </p:sp>
      <p:graphicFrame>
        <p:nvGraphicFramePr>
          <p:cNvPr id="9218" name="Object 2"/>
          <p:cNvGraphicFramePr>
            <a:graphicFrameLocks noChangeAspect="1"/>
          </p:cNvGraphicFramePr>
          <p:nvPr/>
        </p:nvGraphicFramePr>
        <p:xfrm>
          <a:off x="611188" y="1492250"/>
          <a:ext cx="8002587" cy="3924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30" name="Equação" r:id="rId3" imgW="5181480" imgH="2539800" progId="Equation.3">
                  <p:embed/>
                </p:oleObj>
              </mc:Choice>
              <mc:Fallback>
                <p:oleObj name="Equação" r:id="rId3" imgW="5181480" imgH="25398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188" y="1492250"/>
                        <a:ext cx="8002587" cy="39243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B1F45-D014-4576-A601-258AF4192343}" type="slidenum">
              <a:rPr lang="pt-BR" smtClean="0"/>
              <a:pPr/>
              <a:t>16</a:t>
            </a:fld>
            <a:endParaRPr lang="pt-BR" dirty="0"/>
          </a:p>
        </p:txBody>
      </p:sp>
      <p:sp>
        <p:nvSpPr>
          <p:cNvPr id="4" name="CaixaDeTexto 3"/>
          <p:cNvSpPr txBox="1"/>
          <p:nvPr/>
        </p:nvSpPr>
        <p:spPr>
          <a:xfrm>
            <a:off x="3131840" y="620688"/>
            <a:ext cx="29456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400" dirty="0" smtClean="0"/>
              <a:t>Turbulência Isotrópica</a:t>
            </a:r>
            <a:endParaRPr lang="pt-BR" sz="2400" dirty="0"/>
          </a:p>
        </p:txBody>
      </p:sp>
      <p:sp>
        <p:nvSpPr>
          <p:cNvPr id="5" name="CaixaDeTexto 4"/>
          <p:cNvSpPr txBox="1"/>
          <p:nvPr/>
        </p:nvSpPr>
        <p:spPr>
          <a:xfrm>
            <a:off x="683568" y="1484784"/>
            <a:ext cx="769697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Por definição a turbulência é dita isotrópica quando a média dos quadrados das </a:t>
            </a:r>
          </a:p>
          <a:p>
            <a:r>
              <a:rPr lang="pt-BR" dirty="0" smtClean="0"/>
              <a:t>flutuações das três componentes de velocidade são iguais entre si e quando a</a:t>
            </a:r>
          </a:p>
          <a:p>
            <a:r>
              <a:rPr lang="pt-BR" dirty="0" smtClean="0"/>
              <a:t>média dos produtos cruzados é nula, isto é, </a:t>
            </a:r>
            <a:endParaRPr lang="pt-BR" dirty="0"/>
          </a:p>
        </p:txBody>
      </p:sp>
      <p:graphicFrame>
        <p:nvGraphicFramePr>
          <p:cNvPr id="6" name="Objeto 5"/>
          <p:cNvGraphicFramePr>
            <a:graphicFrameLocks noChangeAspect="1"/>
          </p:cNvGraphicFramePr>
          <p:nvPr/>
        </p:nvGraphicFramePr>
        <p:xfrm>
          <a:off x="3275856" y="2492896"/>
          <a:ext cx="2363857" cy="8893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6" name="Equação" r:id="rId3" imgW="1282680" imgH="482400" progId="Equation.3">
                  <p:embed/>
                </p:oleObj>
              </mc:Choice>
              <mc:Fallback>
                <p:oleObj name="Equação" r:id="rId3" imgW="1282680" imgH="4824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75856" y="2492896"/>
                        <a:ext cx="2363857" cy="88937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CaixaDeTexto 6"/>
          <p:cNvSpPr txBox="1"/>
          <p:nvPr/>
        </p:nvSpPr>
        <p:spPr>
          <a:xfrm>
            <a:off x="827584" y="3717032"/>
            <a:ext cx="794198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Essa propriedade indica uma independência dessas quantidades quanto a escolha </a:t>
            </a:r>
          </a:p>
          <a:p>
            <a:r>
              <a:rPr lang="pt-BR" dirty="0" smtClean="0"/>
              <a:t>dos eixos cartesianos. A presença das condições de contorno em geral não permite</a:t>
            </a:r>
          </a:p>
          <a:p>
            <a:r>
              <a:rPr lang="pt-BR" dirty="0" smtClean="0"/>
              <a:t>essas simetrias que quando presentes trazem muitas simplificações às equações. A</a:t>
            </a:r>
          </a:p>
          <a:p>
            <a:r>
              <a:rPr lang="pt-BR" dirty="0" smtClean="0"/>
              <a:t>isotropia é avaliada pelos coeficientes de correlação:</a:t>
            </a:r>
            <a:endParaRPr lang="pt-BR" dirty="0"/>
          </a:p>
        </p:txBody>
      </p:sp>
      <p:graphicFrame>
        <p:nvGraphicFramePr>
          <p:cNvPr id="8" name="Objeto 7"/>
          <p:cNvGraphicFramePr>
            <a:graphicFrameLocks noChangeAspect="1"/>
          </p:cNvGraphicFramePr>
          <p:nvPr/>
        </p:nvGraphicFramePr>
        <p:xfrm>
          <a:off x="2745455" y="5085184"/>
          <a:ext cx="3698753" cy="9361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7" name="Equação" r:id="rId5" imgW="2057400" imgH="520560" progId="Equation.3">
                  <p:embed/>
                </p:oleObj>
              </mc:Choice>
              <mc:Fallback>
                <p:oleObj name="Equação" r:id="rId5" imgW="2057400" imgH="52056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45455" y="5085184"/>
                        <a:ext cx="3698753" cy="93610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CaixaDeTexto 8"/>
          <p:cNvSpPr txBox="1"/>
          <p:nvPr/>
        </p:nvSpPr>
        <p:spPr>
          <a:xfrm>
            <a:off x="6948264" y="5229200"/>
            <a:ext cx="1523815" cy="523220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pt-BR" sz="1400" dirty="0" smtClean="0"/>
              <a:t>...quanto menores</a:t>
            </a:r>
          </a:p>
          <a:p>
            <a:r>
              <a:rPr lang="pt-BR" sz="1400" dirty="0" smtClean="0"/>
              <a:t>mais isotrópico.</a:t>
            </a:r>
            <a:endParaRPr lang="pt-BR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611560" y="2564904"/>
            <a:ext cx="8229600" cy="1143000"/>
          </a:xfrm>
        </p:spPr>
        <p:txBody>
          <a:bodyPr/>
          <a:lstStyle/>
          <a:p>
            <a:r>
              <a:rPr lang="pt-BR" dirty="0" smtClean="0"/>
              <a:t>FIM</a:t>
            </a:r>
            <a:endParaRPr lang="pt-BR" dirty="0"/>
          </a:p>
        </p:txBody>
      </p: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B1F45-D014-4576-A601-258AF4192343}" type="slidenum">
              <a:rPr lang="pt-BR" smtClean="0"/>
              <a:pPr/>
              <a:t>17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Custom 1">
      <a:dk1>
        <a:srgbClr val="1F497D"/>
      </a:dk1>
      <a:lt1>
        <a:sysClr val="window" lastClr="FFFFFF"/>
      </a:lt1>
      <a:dk2>
        <a:srgbClr val="1F497D"/>
      </a:dk2>
      <a:lt2>
        <a:srgbClr val="1F497D"/>
      </a:lt2>
      <a:accent1>
        <a:srgbClr val="1F497D"/>
      </a:accent1>
      <a:accent2>
        <a:srgbClr val="C0504D"/>
      </a:accent2>
      <a:accent3>
        <a:srgbClr val="9BBB59"/>
      </a:accent3>
      <a:accent4>
        <a:srgbClr val="2C67B1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743</TotalTime>
  <Words>645</Words>
  <Application>Microsoft Office PowerPoint</Application>
  <PresentationFormat>On-screen Show (4:3)</PresentationFormat>
  <Paragraphs>101</Paragraphs>
  <Slides>17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9" baseType="lpstr">
      <vt:lpstr>Tema do Office</vt:lpstr>
      <vt:lpstr>Equação</vt:lpstr>
      <vt:lpstr>Hidrodinâmica</vt:lpstr>
      <vt:lpstr>Turbulência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FIM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Hidrodinâmica</dc:title>
  <dc:creator>Helio Salim de Amorim</dc:creator>
  <cp:lastModifiedBy>Victor-PC</cp:lastModifiedBy>
  <cp:revision>81</cp:revision>
  <dcterms:created xsi:type="dcterms:W3CDTF">2011-06-18T00:52:24Z</dcterms:created>
  <dcterms:modified xsi:type="dcterms:W3CDTF">2017-04-11T10:58:51Z</dcterms:modified>
</cp:coreProperties>
</file>