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90" r:id="rId13"/>
    <p:sldId id="269" r:id="rId14"/>
    <p:sldId id="268" r:id="rId15"/>
    <p:sldId id="289" r:id="rId16"/>
    <p:sldId id="271" r:id="rId17"/>
    <p:sldId id="274" r:id="rId18"/>
    <p:sldId id="272" r:id="rId19"/>
    <p:sldId id="273" r:id="rId20"/>
    <p:sldId id="275" r:id="rId21"/>
    <p:sldId id="276" r:id="rId22"/>
    <p:sldId id="277" r:id="rId23"/>
    <p:sldId id="283" r:id="rId24"/>
    <p:sldId id="278" r:id="rId25"/>
    <p:sldId id="292" r:id="rId26"/>
    <p:sldId id="293" r:id="rId27"/>
    <p:sldId id="294" r:id="rId28"/>
    <p:sldId id="286" r:id="rId29"/>
    <p:sldId id="295" r:id="rId30"/>
    <p:sldId id="296" r:id="rId31"/>
    <p:sldId id="297" r:id="rId32"/>
    <p:sldId id="284" r:id="rId33"/>
    <p:sldId id="281" r:id="rId34"/>
    <p:sldId id="282" r:id="rId35"/>
    <p:sldId id="285" r:id="rId36"/>
    <p:sldId id="287" r:id="rId37"/>
    <p:sldId id="288" r:id="rId38"/>
    <p:sldId id="270" r:id="rId3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4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5" Type="http://schemas.openxmlformats.org/officeDocument/2006/relationships/image" Target="../media/image2.wmf"/><Relationship Id="rId4" Type="http://schemas.openxmlformats.org/officeDocument/2006/relationships/image" Target="../media/image12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6" Type="http://schemas.openxmlformats.org/officeDocument/2006/relationships/image" Target="../media/image60.wmf"/><Relationship Id="rId5" Type="http://schemas.openxmlformats.org/officeDocument/2006/relationships/image" Target="../media/image59.wmf"/><Relationship Id="rId4" Type="http://schemas.openxmlformats.org/officeDocument/2006/relationships/image" Target="../media/image58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3.wmf"/><Relationship Id="rId1" Type="http://schemas.openxmlformats.org/officeDocument/2006/relationships/image" Target="../media/image62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Relationship Id="rId4" Type="http://schemas.openxmlformats.org/officeDocument/2006/relationships/image" Target="../media/image67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2.wmf"/><Relationship Id="rId1" Type="http://schemas.openxmlformats.org/officeDocument/2006/relationships/image" Target="../media/image7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065E7-5A23-4340-B5D1-5D7737EAA58B}" type="datetimeFigureOut">
              <a:rPr lang="pt-BR" smtClean="0"/>
              <a:pPr/>
              <a:t>11/04/2017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AC276A-4A5E-43F8-89E6-F24958986722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5226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B46B-FEB0-4371-8667-CFD021EBC0ED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76904-15D1-43DE-BCC2-2ACF95E1182A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5E0-E09F-4E71-98A0-6213A4699E1B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A4700-99DA-4CF1-8AE5-53B9F8C2F5E8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C553B-B080-4501-BEE2-EF037844CD97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909D-FEC1-40DD-88B1-C5339A0192DF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AB875-74D7-4B2B-AB77-4AB6754A9331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BD693-5DEE-4F5B-ACFC-E90120AD6C6F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F4106-E357-462C-A141-6CC62BE3A58B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6A07-473C-44A8-A3B3-E46440088854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BDB49-F1A9-42F1-82D6-DF79C3A9AA9E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5B8B2-E57B-40B5-952F-B190C29E598A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0D42A-98BA-43B9-A7B0-B1EB891EA093}" type="slidenum">
              <a:rPr lang="pt-BR" smtClean="0"/>
              <a:pPr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1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4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20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20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1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4.wmf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5.bin"/><Relationship Id="rId10" Type="http://schemas.openxmlformats.org/officeDocument/2006/relationships/image" Target="../media/image12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2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26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13" Type="http://schemas.openxmlformats.org/officeDocument/2006/relationships/image" Target="../media/image32.w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12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9.wmf"/><Relationship Id="rId11" Type="http://schemas.openxmlformats.org/officeDocument/2006/relationships/image" Target="../media/image31.wmf"/><Relationship Id="rId5" Type="http://schemas.openxmlformats.org/officeDocument/2006/relationships/oleObject" Target="../embeddings/oleObject32.bin"/><Relationship Id="rId10" Type="http://schemas.openxmlformats.org/officeDocument/2006/relationships/oleObject" Target="../embeddings/oleObject34.bin"/><Relationship Id="rId4" Type="http://schemas.openxmlformats.org/officeDocument/2006/relationships/image" Target="../media/image28.wmf"/><Relationship Id="rId9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34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7" Type="http://schemas.openxmlformats.org/officeDocument/2006/relationships/image" Target="../media/image3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37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40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41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42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43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45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0.png"/><Relationship Id="rId7" Type="http://schemas.openxmlformats.org/officeDocument/2006/relationships/image" Target="../media/image10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1.png"/><Relationship Id="rId7" Type="http://schemas.openxmlformats.org/officeDocument/2006/relationships/image" Target="../media/image18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0.png"/><Relationship Id="rId11" Type="http://schemas.openxmlformats.org/officeDocument/2006/relationships/image" Target="../media/image25.png"/><Relationship Id="rId10" Type="http://schemas.openxmlformats.org/officeDocument/2006/relationships/image" Target="../media/image24.png"/><Relationship Id="rId4" Type="http://schemas.openxmlformats.org/officeDocument/2006/relationships/image" Target="../media/image190.png"/><Relationship Id="rId9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9.bin"/><Relationship Id="rId13" Type="http://schemas.openxmlformats.org/officeDocument/2006/relationships/image" Target="../media/image59.wmf"/><Relationship Id="rId3" Type="http://schemas.openxmlformats.org/officeDocument/2006/relationships/oleObject" Target="../embeddings/oleObject47.bin"/><Relationship Id="rId7" Type="http://schemas.openxmlformats.org/officeDocument/2006/relationships/image" Target="../media/image61.jpeg"/><Relationship Id="rId12" Type="http://schemas.openxmlformats.org/officeDocument/2006/relationships/oleObject" Target="../embeddings/oleObject51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63.png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6.wmf"/><Relationship Id="rId11" Type="http://schemas.openxmlformats.org/officeDocument/2006/relationships/image" Target="../media/image58.wmf"/><Relationship Id="rId5" Type="http://schemas.openxmlformats.org/officeDocument/2006/relationships/oleObject" Target="../embeddings/oleObject48.bin"/><Relationship Id="rId15" Type="http://schemas.openxmlformats.org/officeDocument/2006/relationships/image" Target="../media/image60.wmf"/><Relationship Id="rId10" Type="http://schemas.openxmlformats.org/officeDocument/2006/relationships/oleObject" Target="../embeddings/oleObject50.bin"/><Relationship Id="rId4" Type="http://schemas.openxmlformats.org/officeDocument/2006/relationships/image" Target="../media/image55.wmf"/><Relationship Id="rId9" Type="http://schemas.openxmlformats.org/officeDocument/2006/relationships/image" Target="../media/image57.wmf"/><Relationship Id="rId14" Type="http://schemas.openxmlformats.org/officeDocument/2006/relationships/oleObject" Target="../embeddings/oleObject52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63.wmf"/><Relationship Id="rId5" Type="http://schemas.openxmlformats.org/officeDocument/2006/relationships/oleObject" Target="../embeddings/oleObject54.bin"/><Relationship Id="rId4" Type="http://schemas.openxmlformats.org/officeDocument/2006/relationships/image" Target="../media/image62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65.wmf"/><Relationship Id="rId5" Type="http://schemas.openxmlformats.org/officeDocument/2006/relationships/oleObject" Target="../embeddings/oleObject56.bin"/><Relationship Id="rId10" Type="http://schemas.openxmlformats.org/officeDocument/2006/relationships/image" Target="../media/image67.wmf"/><Relationship Id="rId4" Type="http://schemas.openxmlformats.org/officeDocument/2006/relationships/image" Target="../media/image64.wmf"/><Relationship Id="rId9" Type="http://schemas.openxmlformats.org/officeDocument/2006/relationships/oleObject" Target="../embeddings/oleObject58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68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61.bin"/><Relationship Id="rId4" Type="http://schemas.openxmlformats.org/officeDocument/2006/relationships/image" Target="../media/image69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72.wmf"/><Relationship Id="rId5" Type="http://schemas.openxmlformats.org/officeDocument/2006/relationships/oleObject" Target="../embeddings/oleObject63.bin"/><Relationship Id="rId4" Type="http://schemas.openxmlformats.org/officeDocument/2006/relationships/image" Target="../media/image71.w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2276872"/>
            <a:ext cx="7772400" cy="1143000"/>
          </a:xfrm>
        </p:spPr>
        <p:txBody>
          <a:bodyPr/>
          <a:lstStyle/>
          <a:p>
            <a:r>
              <a:rPr lang="pt-BR" dirty="0" smtClean="0"/>
              <a:t>Hidrodinâmica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3886200"/>
            <a:ext cx="6400800" cy="1487016"/>
          </a:xfrm>
        </p:spPr>
        <p:txBody>
          <a:bodyPr/>
          <a:lstStyle/>
          <a:p>
            <a:r>
              <a:rPr lang="pt-BR" dirty="0" smtClean="0">
                <a:solidFill>
                  <a:srgbClr val="0070C0"/>
                </a:solidFill>
              </a:rPr>
              <a:t>Aula 11</a:t>
            </a:r>
          </a:p>
          <a:p>
            <a:r>
              <a:rPr lang="pt-BR" dirty="0" smtClean="0">
                <a:solidFill>
                  <a:srgbClr val="0070C0"/>
                </a:solidFill>
              </a:rPr>
              <a:t>(1</a:t>
            </a:r>
            <a:r>
              <a:rPr lang="pt-BR" baseline="30000" dirty="0" smtClean="0">
                <a:solidFill>
                  <a:srgbClr val="0070C0"/>
                </a:solidFill>
              </a:rPr>
              <a:t>0</a:t>
            </a:r>
            <a:r>
              <a:rPr lang="pt-BR" dirty="0" smtClean="0">
                <a:solidFill>
                  <a:srgbClr val="0070C0"/>
                </a:solidFill>
              </a:rPr>
              <a:t> Sem./</a:t>
            </a:r>
            <a:r>
              <a:rPr lang="pt-BR" dirty="0" smtClean="0">
                <a:solidFill>
                  <a:srgbClr val="0070C0"/>
                </a:solidFill>
              </a:rPr>
              <a:t>2017)</a:t>
            </a:r>
            <a:endParaRPr lang="pt-BR" dirty="0" smtClean="0">
              <a:solidFill>
                <a:srgbClr val="0070C0"/>
              </a:solidFill>
            </a:endParaRPr>
          </a:p>
        </p:txBody>
      </p:sp>
      <p:sp>
        <p:nvSpPr>
          <p:cNvPr id="18436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F747B01-4D84-4F04-81EC-E64AF130A3ED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18437" name="Espaço Reservado para Rodapé 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5536" y="2636912"/>
            <a:ext cx="8229600" cy="1143000"/>
          </a:xfrm>
        </p:spPr>
        <p:txBody>
          <a:bodyPr/>
          <a:lstStyle/>
          <a:p>
            <a:r>
              <a:rPr lang="pt-BR" dirty="0" smtClean="0"/>
              <a:t>As relações de energia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3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683568" y="764704"/>
            <a:ext cx="788645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Nas aulas passadas estudamos a dinâmica dos fluidos através do sistema de forças</a:t>
            </a:r>
          </a:p>
          <a:p>
            <a:r>
              <a:rPr lang="pt-BR" dirty="0" smtClean="0"/>
              <a:t>envolvidas em conjugação com a segunda lei de Newton. Vamos ver agora as</a:t>
            </a:r>
          </a:p>
          <a:p>
            <a:r>
              <a:rPr lang="pt-BR" dirty="0" smtClean="0"/>
              <a:t>implicações do balanço energético para o movimento do fluido.</a:t>
            </a:r>
          </a:p>
          <a:p>
            <a:endParaRPr lang="pt-BR" dirty="0" smtClean="0"/>
          </a:p>
          <a:p>
            <a:r>
              <a:rPr lang="pt-BR" dirty="0" smtClean="0"/>
              <a:t>Um quadro mais completo não pode prescindir da análise energética uma vez que</a:t>
            </a:r>
          </a:p>
          <a:p>
            <a:r>
              <a:rPr lang="pt-BR" dirty="0" smtClean="0"/>
              <a:t>num fluido em movimento estão presentes trocas de energia mecânica em</a:t>
            </a:r>
          </a:p>
          <a:p>
            <a:r>
              <a:rPr lang="pt-BR" dirty="0" smtClean="0"/>
              <a:t>Energia térmica e vice-versa. Podemos ver claramente que sistemas como a </a:t>
            </a:r>
          </a:p>
          <a:p>
            <a:r>
              <a:rPr lang="pt-BR" dirty="0" smtClean="0"/>
              <a:t>atmosfera e os oceanos são antes de tudo sistemas termodinâmicos e como tal</a:t>
            </a:r>
          </a:p>
          <a:p>
            <a:r>
              <a:rPr lang="pt-BR" dirty="0" smtClean="0"/>
              <a:t>devem ser tratados.</a:t>
            </a:r>
          </a:p>
          <a:p>
            <a:endParaRPr lang="pt-BR" dirty="0" smtClean="0"/>
          </a:p>
          <a:p>
            <a:r>
              <a:rPr lang="pt-BR" dirty="0" smtClean="0"/>
              <a:t>O problema que vamos abordar consiste na aplicação das leis da Termodinâmica</a:t>
            </a:r>
          </a:p>
          <a:p>
            <a:r>
              <a:rPr lang="pt-BR" dirty="0" smtClean="0"/>
              <a:t>ao escoamento de um fluido.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4860032" y="4797152"/>
          <a:ext cx="1800200" cy="3945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Equação" r:id="rId3" imgW="927000" imgH="203040" progId="Equation.3">
                  <p:embed/>
                </p:oleObj>
              </mc:Choice>
              <mc:Fallback>
                <p:oleObj name="Equação" r:id="rId3" imgW="92700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4797152"/>
                        <a:ext cx="1800200" cy="3945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1000003" y="4581128"/>
            <a:ext cx="2858347" cy="830997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sz="1600" dirty="0" smtClean="0"/>
              <a:t>Todo e qualquer elemento</a:t>
            </a:r>
          </a:p>
          <a:p>
            <a:pPr algn="ctr"/>
            <a:r>
              <a:rPr lang="pt-BR" sz="1600" dirty="0" smtClean="0"/>
              <a:t>de fluido deve satisfazer</a:t>
            </a:r>
          </a:p>
          <a:p>
            <a:pPr algn="ctr"/>
            <a:r>
              <a:rPr lang="pt-BR" sz="1600" dirty="0" smtClean="0"/>
              <a:t>a primeira lei de Termodinâmica</a:t>
            </a:r>
            <a:endParaRPr lang="pt-B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331640" y="274638"/>
            <a:ext cx="6768752" cy="1143000"/>
          </a:xfrm>
        </p:spPr>
        <p:txBody>
          <a:bodyPr>
            <a:normAutofit/>
          </a:bodyPr>
          <a:lstStyle/>
          <a:p>
            <a:r>
              <a:rPr lang="pt-BR" sz="3200" dirty="0" smtClean="0"/>
              <a:t>A Equação diferencial da Energia</a:t>
            </a:r>
            <a:endParaRPr lang="pt-BR" sz="3200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4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755576" y="1268760"/>
            <a:ext cx="2660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Vamos analisar a equação,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699792" y="2564904"/>
            <a:ext cx="3678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(Energia Mecânica + Energia interna)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827584" y="3059668"/>
            <a:ext cx="7210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para um fluido ideal (</a:t>
            </a:r>
            <a:r>
              <a:rPr lang="pt-BR" dirty="0" smtClean="0">
                <a:sym typeface="Symbol"/>
              </a:rPr>
              <a:t> = 0) em um fluxo adiabático (não há troca de calor).</a:t>
            </a:r>
            <a:endParaRPr lang="pt-BR" dirty="0"/>
          </a:p>
        </p:txBody>
      </p:sp>
      <p:grpSp>
        <p:nvGrpSpPr>
          <p:cNvPr id="13" name="Group 12"/>
          <p:cNvGrpSpPr/>
          <p:nvPr/>
        </p:nvGrpSpPr>
        <p:grpSpPr>
          <a:xfrm>
            <a:off x="2987824" y="1772816"/>
            <a:ext cx="3096344" cy="792088"/>
            <a:chOff x="2987824" y="1772816"/>
            <a:chExt cx="3096344" cy="792088"/>
          </a:xfrm>
        </p:grpSpPr>
        <p:sp>
          <p:nvSpPr>
            <p:cNvPr id="20" name="Retângulo 19"/>
            <p:cNvSpPr/>
            <p:nvPr/>
          </p:nvSpPr>
          <p:spPr>
            <a:xfrm>
              <a:off x="2987824" y="1772816"/>
              <a:ext cx="3096344" cy="792088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aphicFrame>
          <p:nvGraphicFramePr>
            <p:cNvPr id="8" name="Objeto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10766655"/>
                </p:ext>
              </p:extLst>
            </p:nvPr>
          </p:nvGraphicFramePr>
          <p:xfrm>
            <a:off x="3254375" y="1816688"/>
            <a:ext cx="2551113" cy="682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96" name="Equação" r:id="rId3" imgW="1473120" imgH="393480" progId="Equation.3">
                    <p:embed/>
                  </p:oleObj>
                </mc:Choice>
                <mc:Fallback>
                  <p:oleObj name="Equação" r:id="rId3" imgW="1473120" imgH="39348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54375" y="1816688"/>
                          <a:ext cx="2551113" cy="6826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9" name="Objeto 8"/>
          <p:cNvGraphicFramePr>
            <a:graphicFrameLocks noChangeAspect="1"/>
          </p:cNvGraphicFramePr>
          <p:nvPr/>
        </p:nvGraphicFramePr>
        <p:xfrm>
          <a:off x="827584" y="3645024"/>
          <a:ext cx="3932635" cy="2016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7" name="Equação" r:id="rId5" imgW="2501640" imgH="1282680" progId="Equation.3">
                  <p:embed/>
                </p:oleObj>
              </mc:Choice>
              <mc:Fallback>
                <p:oleObj name="Equação" r:id="rId5" imgW="2501640" imgH="12826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3645024"/>
                        <a:ext cx="3932635" cy="20162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4903150" y="3752586"/>
            <a:ext cx="34728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 smtClean="0"/>
              <a:t>Energia cinética por unidade de volume</a:t>
            </a:r>
            <a:endParaRPr lang="pt-BR" sz="1600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3465412" y="4465248"/>
            <a:ext cx="3436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 smtClean="0"/>
              <a:t>Energia Interna por unidade de volume</a:t>
            </a:r>
            <a:endParaRPr lang="pt-BR" sz="16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357021" y="5118677"/>
            <a:ext cx="32939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 smtClean="0"/>
              <a:t>Energia potencial (p.ex. gravitacional)</a:t>
            </a:r>
          </a:p>
          <a:p>
            <a:r>
              <a:rPr lang="pt-BR" sz="1600" dirty="0" smtClean="0"/>
              <a:t>por unidade de volume</a:t>
            </a:r>
            <a:endParaRPr lang="pt-BR" sz="1600" dirty="0"/>
          </a:p>
        </p:txBody>
      </p:sp>
      <p:cxnSp>
        <p:nvCxnSpPr>
          <p:cNvPr id="14" name="Conector de seta reta 13"/>
          <p:cNvCxnSpPr/>
          <p:nvPr/>
        </p:nvCxnSpPr>
        <p:spPr>
          <a:xfrm>
            <a:off x="4355976" y="3933056"/>
            <a:ext cx="504056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>
            <a:off x="2699792" y="4653136"/>
            <a:ext cx="648072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/>
          <p:cNvCxnSpPr/>
          <p:nvPr/>
        </p:nvCxnSpPr>
        <p:spPr>
          <a:xfrm>
            <a:off x="4932040" y="5301208"/>
            <a:ext cx="36004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18"/>
          <p:cNvSpPr txBox="1"/>
          <p:nvPr/>
        </p:nvSpPr>
        <p:spPr>
          <a:xfrm>
            <a:off x="6444208" y="1988840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(11.1)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/>
          <p:cNvSpPr/>
          <p:nvPr/>
        </p:nvSpPr>
        <p:spPr>
          <a:xfrm>
            <a:off x="1547664" y="3933056"/>
            <a:ext cx="6120680" cy="8640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5</a:t>
            </a:fld>
            <a:endParaRPr lang="pt-BR"/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/>
        </p:nvGraphicFramePr>
        <p:xfrm>
          <a:off x="971600" y="764704"/>
          <a:ext cx="3349582" cy="2147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Equação" r:id="rId3" imgW="1981080" imgH="1269720" progId="Equation.3">
                  <p:embed/>
                </p:oleObj>
              </mc:Choice>
              <mc:Fallback>
                <p:oleObj name="Equação" r:id="rId3" imgW="1981080" imgH="12697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764704"/>
                        <a:ext cx="3349582" cy="214716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4932040" y="908720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(11.2)</a:t>
            </a:r>
            <a:endParaRPr lang="pt-BR" dirty="0"/>
          </a:p>
        </p:txBody>
      </p:sp>
      <p:cxnSp>
        <p:nvCxnSpPr>
          <p:cNvPr id="7" name="Conector de seta reta 6"/>
          <p:cNvCxnSpPr/>
          <p:nvPr/>
        </p:nvCxnSpPr>
        <p:spPr>
          <a:xfrm>
            <a:off x="2771800" y="1844824"/>
            <a:ext cx="648072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3553156" y="1642868"/>
            <a:ext cx="3362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Equação da continuidade     (11.3)</a:t>
            </a:r>
            <a:endParaRPr lang="pt-BR" dirty="0"/>
          </a:p>
        </p:txBody>
      </p:sp>
      <p:cxnSp>
        <p:nvCxnSpPr>
          <p:cNvPr id="10" name="Conector de seta reta 9"/>
          <p:cNvCxnSpPr/>
          <p:nvPr/>
        </p:nvCxnSpPr>
        <p:spPr>
          <a:xfrm>
            <a:off x="3851920" y="2492896"/>
            <a:ext cx="648072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4647344" y="2290940"/>
            <a:ext cx="26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Equação de </a:t>
            </a:r>
            <a:r>
              <a:rPr lang="pt-BR" dirty="0" err="1" smtClean="0"/>
              <a:t>Euler</a:t>
            </a:r>
            <a:r>
              <a:rPr lang="pt-BR" dirty="0" smtClean="0"/>
              <a:t>     (11.4)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971600" y="3284984"/>
            <a:ext cx="4635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Substituindo (11.3) e (11.4) em (11.2) obtemos,</a:t>
            </a:r>
            <a:endParaRPr lang="pt-BR" dirty="0"/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1763688" y="4005064"/>
          <a:ext cx="5648325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Equação" r:id="rId5" imgW="3340080" imgH="419040" progId="Equation.3">
                  <p:embed/>
                </p:oleObj>
              </mc:Choice>
              <mc:Fallback>
                <p:oleObj name="Equação" r:id="rId5" imgW="334008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4005064"/>
                        <a:ext cx="5648325" cy="708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o 1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Equação" r:id="rId7" imgW="114120" imgH="215640" progId="Equation.3">
                  <p:embed/>
                </p:oleObj>
              </mc:Choice>
              <mc:Fallback>
                <p:oleObj name="Equação" r:id="rId7" imgW="11412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3451225" y="5180013"/>
          <a:ext cx="2339975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Equação" r:id="rId9" imgW="1384200" imgH="215640" progId="Equation.3">
                  <p:embed/>
                </p:oleObj>
              </mc:Choice>
              <mc:Fallback>
                <p:oleObj name="Equação" r:id="rId9" imgW="1384200" imgH="215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1225" y="5180013"/>
                        <a:ext cx="2339975" cy="365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aixaDeTexto 15"/>
          <p:cNvSpPr txBox="1"/>
          <p:nvPr/>
        </p:nvSpPr>
        <p:spPr>
          <a:xfrm>
            <a:off x="959200" y="5185328"/>
            <a:ext cx="2349682" cy="36933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 smtClean="0"/>
              <a:t>(Exercício) Mostre que:</a:t>
            </a:r>
            <a:endParaRPr lang="pt-BR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7856232" y="4140016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(11.5)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5050904" cy="1143000"/>
          </a:xfrm>
        </p:spPr>
        <p:txBody>
          <a:bodyPr>
            <a:normAutofit/>
          </a:bodyPr>
          <a:lstStyle/>
          <a:p>
            <a:pPr algn="l"/>
            <a:r>
              <a:rPr lang="pt-BR" sz="2400" dirty="0" smtClean="0"/>
              <a:t>Relações termodinâmicas relevantes:</a:t>
            </a:r>
            <a:endParaRPr lang="pt-BR" sz="2400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6</a:t>
            </a:fld>
            <a:endParaRPr lang="pt-BR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1638300" y="1268413"/>
          <a:ext cx="5865813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4" name="Equação" r:id="rId3" imgW="3695400" imgH="634680" progId="Equation.3">
                  <p:embed/>
                </p:oleObj>
              </mc:Choice>
              <mc:Fallback>
                <p:oleObj name="Equação" r:id="rId3" imgW="3695400" imgH="6346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8300" y="1268413"/>
                        <a:ext cx="5865813" cy="1008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611560" y="2420888"/>
            <a:ext cx="2672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Sabemos, por sua vez que,</a:t>
            </a:r>
            <a:endParaRPr lang="pt-BR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1835696" y="2780928"/>
          <a:ext cx="5016632" cy="141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5" name="Equação" r:id="rId5" imgW="3060360" imgH="863280" progId="Equation.3">
                  <p:embed/>
                </p:oleObj>
              </mc:Choice>
              <mc:Fallback>
                <p:oleObj name="Equação" r:id="rId5" imgW="3060360" imgH="8632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2780928"/>
                        <a:ext cx="5016632" cy="1414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5580112" y="3645024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(11.6)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899592" y="3602820"/>
            <a:ext cx="2349682" cy="36933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 smtClean="0"/>
              <a:t>(Exercício) Mostre que: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755576" y="5085184"/>
            <a:ext cx="73702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Consideramos as funções </a:t>
            </a:r>
            <a:r>
              <a:rPr lang="pt-BR" i="1" dirty="0" smtClean="0"/>
              <a:t>h</a:t>
            </a:r>
            <a:r>
              <a:rPr lang="pt-BR" dirty="0" smtClean="0"/>
              <a:t> e </a:t>
            </a:r>
            <a:r>
              <a:rPr lang="pt-BR" i="1" dirty="0" smtClean="0"/>
              <a:t>s</a:t>
            </a:r>
            <a:r>
              <a:rPr lang="pt-BR" dirty="0" smtClean="0"/>
              <a:t>  como funções de estado do fluido e portanto</a:t>
            </a:r>
          </a:p>
          <a:p>
            <a:r>
              <a:rPr lang="pt-BR" i="1" dirty="0" smtClean="0"/>
              <a:t>h = h(x,y,z,t) e s = s(x,y,z,t).</a:t>
            </a:r>
          </a:p>
        </p:txBody>
      </p:sp>
      <p:graphicFrame>
        <p:nvGraphicFramePr>
          <p:cNvPr id="11" name="Objeto 10"/>
          <p:cNvGraphicFramePr>
            <a:graphicFrameLocks noChangeAspect="1"/>
          </p:cNvGraphicFramePr>
          <p:nvPr/>
        </p:nvGraphicFramePr>
        <p:xfrm>
          <a:off x="1907704" y="4307164"/>
          <a:ext cx="3909338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6" name="Equação" r:id="rId7" imgW="2374560" imgH="393480" progId="Equation.3">
                  <p:embed/>
                </p:oleObj>
              </mc:Choice>
              <mc:Fallback>
                <p:oleObj name="Equação" r:id="rId7" imgW="237456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4307164"/>
                        <a:ext cx="3909338" cy="648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aixaDeTexto 11"/>
          <p:cNvSpPr txBox="1"/>
          <p:nvPr/>
        </p:nvSpPr>
        <p:spPr>
          <a:xfrm>
            <a:off x="857388" y="4440448"/>
            <a:ext cx="1091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Sugestão: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7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683568" y="692696"/>
            <a:ext cx="3278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Da relação 11.6, concluímos que,</a:t>
            </a:r>
            <a:endParaRPr lang="pt-BR" dirty="0"/>
          </a:p>
        </p:txBody>
      </p:sp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1023693" y="1196752"/>
          <a:ext cx="6453311" cy="4053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4" name="Equação" r:id="rId3" imgW="3238200" imgH="203040" progId="Equation.3">
                  <p:embed/>
                </p:oleObj>
              </mc:Choice>
              <mc:Fallback>
                <p:oleObj name="Equação" r:id="rId3" imgW="323820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3693" y="1196752"/>
                        <a:ext cx="6453311" cy="40538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7529021" y="1240624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 (11.7)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2322574" y="2204864"/>
            <a:ext cx="430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Podemos substituir 11.7 em 11.5 para obter,</a:t>
            </a:r>
            <a:endParaRPr lang="pt-BR" dirty="0"/>
          </a:p>
        </p:txBody>
      </p:sp>
      <p:grpSp>
        <p:nvGrpSpPr>
          <p:cNvPr id="7" name="Group 6"/>
          <p:cNvGrpSpPr/>
          <p:nvPr/>
        </p:nvGrpSpPr>
        <p:grpSpPr>
          <a:xfrm>
            <a:off x="899592" y="4067588"/>
            <a:ext cx="7503248" cy="936104"/>
            <a:chOff x="899592" y="4067588"/>
            <a:chExt cx="7503248" cy="936104"/>
          </a:xfrm>
        </p:grpSpPr>
        <p:sp>
          <p:nvSpPr>
            <p:cNvPr id="12" name="Retângulo 11"/>
            <p:cNvSpPr/>
            <p:nvPr/>
          </p:nvSpPr>
          <p:spPr>
            <a:xfrm>
              <a:off x="899592" y="4067588"/>
              <a:ext cx="6552728" cy="936104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aphicFrame>
          <p:nvGraphicFramePr>
            <p:cNvPr id="5124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57352098"/>
                </p:ext>
              </p:extLst>
            </p:nvPr>
          </p:nvGraphicFramePr>
          <p:xfrm>
            <a:off x="1028737" y="4181627"/>
            <a:ext cx="6294437" cy="7080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95" name="Equação" r:id="rId5" imgW="3720960" imgH="419040" progId="Equation.3">
                    <p:embed/>
                  </p:oleObj>
                </mc:Choice>
                <mc:Fallback>
                  <p:oleObj name="Equação" r:id="rId5" imgW="3720960" imgH="41904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28737" y="4181627"/>
                          <a:ext cx="6294437" cy="7080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CaixaDeTexto 10"/>
            <p:cNvSpPr txBox="1"/>
            <p:nvPr/>
          </p:nvSpPr>
          <p:spPr>
            <a:xfrm>
              <a:off x="7668344" y="4350974"/>
              <a:ext cx="7344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 smtClean="0"/>
                <a:t>(11.8)</a:t>
              </a:r>
              <a:endParaRPr lang="pt-BR" dirty="0"/>
            </a:p>
          </p:txBody>
        </p:sp>
      </p:grp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2743431"/>
              </p:ext>
            </p:extLst>
          </p:nvPr>
        </p:nvGraphicFramePr>
        <p:xfrm>
          <a:off x="922338" y="2871788"/>
          <a:ext cx="6508750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6" name="Equation" r:id="rId7" imgW="3848040" imgH="419040" progId="Equation.DSMT4">
                  <p:embed/>
                </p:oleObj>
              </mc:Choice>
              <mc:Fallback>
                <p:oleObj name="Equation" r:id="rId7" imgW="3848040" imgH="419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338" y="2871788"/>
                        <a:ext cx="6508750" cy="708025"/>
                      </a:xfrm>
                      <a:prstGeom prst="rect">
                        <a:avLst/>
                      </a:prstGeom>
                      <a:solidFill>
                        <a:srgbClr val="92D050"/>
                      </a:solidFill>
                      <a:ln w="28575">
                        <a:solidFill>
                          <a:schemeClr val="tx1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1690012" y="4897296"/>
            <a:ext cx="2520280" cy="720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t-BR" sz="2400" dirty="0" smtClean="0"/>
              <a:t>Relações termodinâmicas relevantes (continuação):</a:t>
            </a:r>
            <a:endParaRPr lang="pt-BR" sz="2400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8</a:t>
            </a:fld>
            <a:endParaRPr lang="pt-BR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2627784" y="1124744"/>
          <a:ext cx="3980560" cy="1512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1" name="Equação" r:id="rId3" imgW="2273040" imgH="863280" progId="Equation.3">
                  <p:embed/>
                </p:oleObj>
              </mc:Choice>
              <mc:Fallback>
                <p:oleObj name="Equação" r:id="rId3" imgW="2273040" imgH="8632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1124744"/>
                        <a:ext cx="3980560" cy="151216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1691680" y="2032712"/>
            <a:ext cx="702821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Nota:</a:t>
            </a:r>
            <a:endParaRPr lang="pt-BR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1835696" y="2996952"/>
          <a:ext cx="4313036" cy="25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2" name="Equação" r:id="rId5" imgW="2565360" imgH="1523880" progId="Equation.3">
                  <p:embed/>
                </p:oleObj>
              </mc:Choice>
              <mc:Fallback>
                <p:oleObj name="Equação" r:id="rId5" imgW="2565360" imgH="15238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2996952"/>
                        <a:ext cx="4313036" cy="2562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4572000" y="5057048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(11.9)</a:t>
            </a:r>
            <a:endParaRPr lang="pt-BR" dirty="0"/>
          </a:p>
        </p:txBody>
      </p:sp>
      <p:graphicFrame>
        <p:nvGraphicFramePr>
          <p:cNvPr id="10" name="Obje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5065473"/>
              </p:ext>
            </p:extLst>
          </p:nvPr>
        </p:nvGraphicFramePr>
        <p:xfrm>
          <a:off x="7308304" y="1199428"/>
          <a:ext cx="1224136" cy="994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3" name="Equação" r:id="rId7" imgW="812520" imgH="660240" progId="Equation.3">
                  <p:embed/>
                </p:oleObj>
              </mc:Choice>
              <mc:Fallback>
                <p:oleObj name="Equação" r:id="rId7" imgW="812520" imgH="6602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304" y="1199428"/>
                        <a:ext cx="1224136" cy="994611"/>
                      </a:xfrm>
                      <a:prstGeom prst="rect">
                        <a:avLst/>
                      </a:prstGeom>
                      <a:solidFill>
                        <a:srgbClr val="92D050"/>
                      </a:solidFill>
                      <a:ln w="19050">
                        <a:solidFill>
                          <a:schemeClr val="tx1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Elbow Connector 19"/>
          <p:cNvCxnSpPr/>
          <p:nvPr/>
        </p:nvCxnSpPr>
        <p:spPr>
          <a:xfrm rot="10800000" flipV="1">
            <a:off x="4067944" y="1491133"/>
            <a:ext cx="2598638" cy="1577827"/>
          </a:xfrm>
          <a:prstGeom prst="bentConnector3">
            <a:avLst>
              <a:gd name="adj1" fmla="val 95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827584" y="1340768"/>
            <a:ext cx="5544616" cy="23042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755576" y="836712"/>
            <a:ext cx="3720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Temos também as seguintes relações,</a:t>
            </a: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5768477"/>
              </p:ext>
            </p:extLst>
          </p:nvPr>
        </p:nvGraphicFramePr>
        <p:xfrm>
          <a:off x="1269301" y="2574196"/>
          <a:ext cx="2168525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6" name="Equation" r:id="rId3" imgW="1168200" imgH="393480" progId="Equation.DSMT4">
                  <p:embed/>
                </p:oleObj>
              </mc:Choice>
              <mc:Fallback>
                <p:oleObj name="Equation" r:id="rId3" imgW="1168200" imgH="39348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9301" y="2574196"/>
                        <a:ext cx="2168525" cy="731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3561223" y="2708920"/>
            <a:ext cx="2556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Para um fluxo adiabático: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3536419" y="1613064"/>
            <a:ext cx="2547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Equação da continuidade</a:t>
            </a:r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827584" y="4015796"/>
            <a:ext cx="4058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Substituindo essas duas relações em 11.9</a:t>
            </a:r>
            <a:endParaRPr lang="pt-BR" dirty="0"/>
          </a:p>
        </p:txBody>
      </p:sp>
      <p:grpSp>
        <p:nvGrpSpPr>
          <p:cNvPr id="9" name="Group 8"/>
          <p:cNvGrpSpPr/>
          <p:nvPr/>
        </p:nvGrpSpPr>
        <p:grpSpPr>
          <a:xfrm>
            <a:off x="2699792" y="4653136"/>
            <a:ext cx="3672408" cy="936104"/>
            <a:chOff x="2699792" y="4653136"/>
            <a:chExt cx="3672408" cy="936104"/>
          </a:xfrm>
        </p:grpSpPr>
        <p:sp>
          <p:nvSpPr>
            <p:cNvPr id="14" name="Retângulo 13"/>
            <p:cNvSpPr/>
            <p:nvPr/>
          </p:nvSpPr>
          <p:spPr>
            <a:xfrm>
              <a:off x="2699792" y="4653136"/>
              <a:ext cx="3672408" cy="936104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aphicFrame>
          <p:nvGraphicFramePr>
            <p:cNvPr id="12" name="Objeto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4095554"/>
                </p:ext>
              </p:extLst>
            </p:nvPr>
          </p:nvGraphicFramePr>
          <p:xfrm>
            <a:off x="2813611" y="4725144"/>
            <a:ext cx="3414573" cy="7200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47" name="Equação" r:id="rId5" imgW="1866600" imgH="393480" progId="Equation.3">
                    <p:embed/>
                  </p:oleObj>
                </mc:Choice>
                <mc:Fallback>
                  <p:oleObj name="Equação" r:id="rId5" imgW="1866600" imgH="39348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13611" y="4725144"/>
                          <a:ext cx="3414573" cy="72008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" name="CaixaDeTexto 12"/>
          <p:cNvSpPr txBox="1"/>
          <p:nvPr/>
        </p:nvSpPr>
        <p:spPr>
          <a:xfrm>
            <a:off x="6834052" y="4889672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(11.10)</a:t>
            </a:r>
            <a:endParaRPr lang="pt-BR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2796299"/>
              </p:ext>
            </p:extLst>
          </p:nvPr>
        </p:nvGraphicFramePr>
        <p:xfrm>
          <a:off x="1430338" y="1431925"/>
          <a:ext cx="1697037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8" name="Equation" r:id="rId7" imgW="914400" imgH="393480" progId="Equation.DSMT4">
                  <p:embed/>
                </p:oleObj>
              </mc:Choice>
              <mc:Fallback>
                <p:oleObj name="Equation" r:id="rId7" imgW="914400" imgH="393480" progId="Equation.DSMT4">
                  <p:embed/>
                  <p:pic>
                    <p:nvPicPr>
                      <p:cNvPr id="0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0338" y="1431925"/>
                        <a:ext cx="1697037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5538767"/>
              </p:ext>
            </p:extLst>
          </p:nvPr>
        </p:nvGraphicFramePr>
        <p:xfrm>
          <a:off x="6084168" y="3869468"/>
          <a:ext cx="2306637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9" name="Equation" r:id="rId9" imgW="1371600" imgH="393480" progId="Equation.DSMT4">
                  <p:embed/>
                </p:oleObj>
              </mc:Choice>
              <mc:Fallback>
                <p:oleObj name="Equation" r:id="rId9" imgW="1371600" imgH="39348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168" y="3869468"/>
                        <a:ext cx="2306637" cy="661988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ln w="28575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ight Arrow 15"/>
          <p:cNvSpPr/>
          <p:nvPr/>
        </p:nvSpPr>
        <p:spPr>
          <a:xfrm>
            <a:off x="5004048" y="4085269"/>
            <a:ext cx="792088" cy="2303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683568" y="836712"/>
            <a:ext cx="5497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 último termo da relação (11.1), pode ser escrita como: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314523"/>
              </p:ext>
            </p:extLst>
          </p:nvPr>
        </p:nvGraphicFramePr>
        <p:xfrm>
          <a:off x="4927720" y="1484784"/>
          <a:ext cx="2507014" cy="6817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7" name="Equação" r:id="rId3" imgW="1447560" imgH="393480" progId="Equation.3">
                  <p:embed/>
                </p:oleObj>
              </mc:Choice>
              <mc:Fallback>
                <p:oleObj name="Equação" r:id="rId3" imgW="144756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7720" y="1484784"/>
                        <a:ext cx="2507014" cy="681732"/>
                      </a:xfrm>
                      <a:prstGeom prst="rect">
                        <a:avLst/>
                      </a:prstGeom>
                      <a:solidFill>
                        <a:srgbClr val="92D050"/>
                      </a:solidFill>
                      <a:ln w="28575">
                        <a:solidFill>
                          <a:schemeClr val="tx1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467009" y="2348880"/>
            <a:ext cx="74332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Na maioria dos casos o potencial de interação, como por exemplo o potencial</a:t>
            </a:r>
          </a:p>
          <a:p>
            <a:r>
              <a:rPr lang="pt-BR" dirty="0" smtClean="0"/>
              <a:t>gravitacional, pode ser considerado independente do tempo. Fazendo uso da</a:t>
            </a:r>
          </a:p>
          <a:p>
            <a:r>
              <a:rPr lang="pt-BR" dirty="0" smtClean="0"/>
              <a:t>equação da continuidade temos então:</a:t>
            </a:r>
            <a:endParaRPr lang="pt-BR" dirty="0"/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1920744"/>
              </p:ext>
            </p:extLst>
          </p:nvPr>
        </p:nvGraphicFramePr>
        <p:xfrm>
          <a:off x="3131840" y="3933056"/>
          <a:ext cx="3057525" cy="68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8" name="Equação" r:id="rId5" imgW="1765080" imgH="393480" progId="Equation.3">
                  <p:embed/>
                </p:oleObj>
              </mc:Choice>
              <mc:Fallback>
                <p:oleObj name="Equação" r:id="rId5" imgW="176508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3933056"/>
                        <a:ext cx="3057525" cy="681037"/>
                      </a:xfrm>
                      <a:prstGeom prst="rect">
                        <a:avLst/>
                      </a:prstGeom>
                      <a:solidFill>
                        <a:srgbClr val="FFC000"/>
                      </a:solidFill>
                      <a:ln w="28575">
                        <a:solidFill>
                          <a:schemeClr val="tx1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6660232" y="4077072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(11.11)</a:t>
            </a:r>
            <a:endParaRPr lang="pt-BR" dirty="0"/>
          </a:p>
        </p:txBody>
      </p:sp>
      <p:graphicFrame>
        <p:nvGraphicFramePr>
          <p:cNvPr id="12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4763776"/>
              </p:ext>
            </p:extLst>
          </p:nvPr>
        </p:nvGraphicFramePr>
        <p:xfrm>
          <a:off x="1022127" y="1420644"/>
          <a:ext cx="2551113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9" name="Equação" r:id="rId7" imgW="1473120" imgH="393480" progId="Equation.3">
                  <p:embed/>
                </p:oleObj>
              </mc:Choice>
              <mc:Fallback>
                <p:oleObj name="Equação" r:id="rId7" imgW="14731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2127" y="1420644"/>
                        <a:ext cx="2551113" cy="682625"/>
                      </a:xfrm>
                      <a:prstGeom prst="rect">
                        <a:avLst/>
                      </a:prstGeom>
                      <a:solidFill>
                        <a:srgbClr val="92D050"/>
                      </a:solidFill>
                      <a:ln w="28575">
                        <a:solidFill>
                          <a:schemeClr val="tx1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ight Arrow 6"/>
          <p:cNvSpPr/>
          <p:nvPr/>
        </p:nvSpPr>
        <p:spPr>
          <a:xfrm>
            <a:off x="4067944" y="1772816"/>
            <a:ext cx="576064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11</a:t>
            </a:fld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899592" y="908720"/>
            <a:ext cx="6391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Substituindo as equações 11.11, 11.10 e 11.8 em 11.1 obtemos: </a:t>
            </a:r>
            <a:endParaRPr lang="pt-BR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1293937"/>
              </p:ext>
            </p:extLst>
          </p:nvPr>
        </p:nvGraphicFramePr>
        <p:xfrm>
          <a:off x="784225" y="5345584"/>
          <a:ext cx="7721600" cy="74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5" name="Equation" r:id="rId3" imgW="4457520" imgH="431640" progId="Equation.DSMT4">
                  <p:embed/>
                </p:oleObj>
              </mc:Choice>
              <mc:Fallback>
                <p:oleObj name="Equation" r:id="rId3" imgW="4457520" imgH="4316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225" y="5345584"/>
                        <a:ext cx="7721600" cy="74771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1905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5440092"/>
              </p:ext>
            </p:extLst>
          </p:nvPr>
        </p:nvGraphicFramePr>
        <p:xfrm>
          <a:off x="1902285" y="1412776"/>
          <a:ext cx="3965859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6" name="Equation" r:id="rId5" imgW="2171520" imgH="393480" progId="Equation.DSMT4">
                  <p:embed/>
                </p:oleObj>
              </mc:Choice>
              <mc:Fallback>
                <p:oleObj name="Equation" r:id="rId5" imgW="217152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2285" y="1412776"/>
                        <a:ext cx="3965859" cy="681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to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831390"/>
              </p:ext>
            </p:extLst>
          </p:nvPr>
        </p:nvGraphicFramePr>
        <p:xfrm>
          <a:off x="1714797" y="2204219"/>
          <a:ext cx="4297363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7" name="Equation" r:id="rId7" imgW="2349360" imgH="393480" progId="Equation.DSMT4">
                  <p:embed/>
                </p:oleObj>
              </mc:Choice>
              <mc:Fallback>
                <p:oleObj name="Equation" r:id="rId7" imgW="234936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797" y="2204219"/>
                        <a:ext cx="4297363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Group 18"/>
          <p:cNvGrpSpPr/>
          <p:nvPr/>
        </p:nvGrpSpPr>
        <p:grpSpPr>
          <a:xfrm>
            <a:off x="611560" y="2996952"/>
            <a:ext cx="7472584" cy="708025"/>
            <a:chOff x="1892379" y="4181627"/>
            <a:chExt cx="7472584" cy="708025"/>
          </a:xfrm>
        </p:grpSpPr>
        <p:graphicFrame>
          <p:nvGraphicFramePr>
            <p:cNvPr id="21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34825511"/>
                </p:ext>
              </p:extLst>
            </p:nvPr>
          </p:nvGraphicFramePr>
          <p:xfrm>
            <a:off x="1892379" y="4181627"/>
            <a:ext cx="6294437" cy="7080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28" name="Equação" r:id="rId9" imgW="3720960" imgH="419040" progId="Equation.3">
                    <p:embed/>
                  </p:oleObj>
                </mc:Choice>
                <mc:Fallback>
                  <p:oleObj name="Equação" r:id="rId9" imgW="3720960" imgH="419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92379" y="4181627"/>
                          <a:ext cx="6294437" cy="7080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" name="CaixaDeTexto 10"/>
            <p:cNvSpPr txBox="1"/>
            <p:nvPr/>
          </p:nvSpPr>
          <p:spPr>
            <a:xfrm>
              <a:off x="8630467" y="4359260"/>
              <a:ext cx="7344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 smtClean="0"/>
                <a:t>(11.8)</a:t>
              </a:r>
              <a:endParaRPr lang="pt-BR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987824" y="4005064"/>
            <a:ext cx="3096344" cy="792088"/>
            <a:chOff x="2987824" y="1772816"/>
            <a:chExt cx="3096344" cy="792088"/>
          </a:xfrm>
        </p:grpSpPr>
        <p:sp>
          <p:nvSpPr>
            <p:cNvPr id="24" name="Retângulo 19"/>
            <p:cNvSpPr/>
            <p:nvPr/>
          </p:nvSpPr>
          <p:spPr>
            <a:xfrm>
              <a:off x="2987824" y="1772816"/>
              <a:ext cx="3096344" cy="792088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aphicFrame>
          <p:nvGraphicFramePr>
            <p:cNvPr id="25" name="Objeto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00276301"/>
                </p:ext>
              </p:extLst>
            </p:nvPr>
          </p:nvGraphicFramePr>
          <p:xfrm>
            <a:off x="3254375" y="1816688"/>
            <a:ext cx="2551113" cy="682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29" name="Equação" r:id="rId11" imgW="1473120" imgH="393480" progId="Equation.3">
                    <p:embed/>
                  </p:oleObj>
                </mc:Choice>
                <mc:Fallback>
                  <p:oleObj name="Equação" r:id="rId11" imgW="147312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54375" y="1816688"/>
                          <a:ext cx="2551113" cy="6826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12</a:t>
            </a:fld>
            <a:endParaRPr lang="pt-BR"/>
          </a:p>
        </p:txBody>
      </p:sp>
      <p:sp>
        <p:nvSpPr>
          <p:cNvPr id="4" name="Retângulo 10"/>
          <p:cNvSpPr/>
          <p:nvPr/>
        </p:nvSpPr>
        <p:spPr>
          <a:xfrm>
            <a:off x="1187624" y="2990588"/>
            <a:ext cx="5688632" cy="93610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6"/>
          <p:cNvSpPr txBox="1"/>
          <p:nvPr/>
        </p:nvSpPr>
        <p:spPr>
          <a:xfrm>
            <a:off x="965773" y="908720"/>
            <a:ext cx="380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Considerando-se a identidade vetorial,</a:t>
            </a:r>
            <a:endParaRPr lang="pt-BR" dirty="0"/>
          </a:p>
        </p:txBody>
      </p:sp>
      <p:graphicFrame>
        <p:nvGraphicFramePr>
          <p:cNvPr id="6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7260703"/>
              </p:ext>
            </p:extLst>
          </p:nvPr>
        </p:nvGraphicFramePr>
        <p:xfrm>
          <a:off x="5220072" y="865579"/>
          <a:ext cx="2855912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60" name="Equação" r:id="rId3" imgW="1511280" imgH="241200" progId="Equation.3">
                  <p:embed/>
                </p:oleObj>
              </mc:Choice>
              <mc:Fallback>
                <p:oleObj name="Equação" r:id="rId3" imgW="15112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865579"/>
                        <a:ext cx="2855912" cy="455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8"/>
          <p:cNvSpPr txBox="1"/>
          <p:nvPr/>
        </p:nvSpPr>
        <p:spPr>
          <a:xfrm>
            <a:off x="3699470" y="1846993"/>
            <a:ext cx="1070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obtemos,</a:t>
            </a:r>
            <a:endParaRPr lang="pt-BR" dirty="0"/>
          </a:p>
        </p:txBody>
      </p:sp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5450422"/>
              </p:ext>
            </p:extLst>
          </p:nvPr>
        </p:nvGraphicFramePr>
        <p:xfrm>
          <a:off x="1243806" y="3062745"/>
          <a:ext cx="5632450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61" name="Equação" r:id="rId5" imgW="3251160" imgH="393480" progId="Equation.3">
                  <p:embed/>
                </p:oleObj>
              </mc:Choice>
              <mc:Fallback>
                <p:oleObj name="Equação" r:id="rId5" imgW="32511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3806" y="3062745"/>
                        <a:ext cx="5632450" cy="681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11"/>
          <p:cNvSpPr txBox="1"/>
          <p:nvPr/>
        </p:nvSpPr>
        <p:spPr>
          <a:xfrm>
            <a:off x="7906491" y="3273974"/>
            <a:ext cx="96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(11.12a)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4220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13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27584" y="764704"/>
            <a:ext cx="7842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Vemos que a relação 11.11 é estruturalmente idêntica a equação da continuidade,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567688" y="1282828"/>
          <a:ext cx="1718900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6" name="Equação" r:id="rId3" imgW="939600" imgH="393480" progId="Equation.3">
                  <p:embed/>
                </p:oleObj>
              </mc:Choice>
              <mc:Fallback>
                <p:oleObj name="Equação" r:id="rId3" imgW="93960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688" y="1282828"/>
                        <a:ext cx="1718900" cy="72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3287713" y="1268413"/>
          <a:ext cx="5630862" cy="68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7" name="Equação" r:id="rId5" imgW="3251160" imgH="393480" progId="Equation.3">
                  <p:embed/>
                </p:oleObj>
              </mc:Choice>
              <mc:Fallback>
                <p:oleObj name="Equação" r:id="rId5" imgW="325116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713" y="1268413"/>
                        <a:ext cx="5630862" cy="681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eta para a esquerda e para a direita 6"/>
          <p:cNvSpPr/>
          <p:nvPr/>
        </p:nvSpPr>
        <p:spPr>
          <a:xfrm>
            <a:off x="2453964" y="1498852"/>
            <a:ext cx="792088" cy="2880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0347901"/>
              </p:ext>
            </p:extLst>
          </p:nvPr>
        </p:nvGraphicFramePr>
        <p:xfrm>
          <a:off x="648113" y="2276872"/>
          <a:ext cx="4743450" cy="1141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8" name="Equation" r:id="rId7" imgW="2641320" imgH="634680" progId="Equation.DSMT4">
                  <p:embed/>
                </p:oleObj>
              </mc:Choice>
              <mc:Fallback>
                <p:oleObj name="Equation" r:id="rId7" imgW="2641320" imgH="63468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113" y="2276872"/>
                        <a:ext cx="4743450" cy="1141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3498514" y="5142449"/>
            <a:ext cx="3809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é o vetor vazão (kg/m</a:t>
            </a:r>
            <a:r>
              <a:rPr lang="pt-BR" baseline="30000" dirty="0" smtClean="0"/>
              <a:t>3</a:t>
            </a:r>
            <a:r>
              <a:rPr lang="pt-BR" dirty="0" smtClean="0"/>
              <a:t>.m/s = kg/m</a:t>
            </a:r>
            <a:r>
              <a:rPr lang="pt-BR" baseline="30000" dirty="0" smtClean="0"/>
              <a:t>2</a:t>
            </a:r>
            <a:r>
              <a:rPr lang="pt-BR" dirty="0" smtClean="0"/>
              <a:t>.s)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827584" y="5127388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onde,</a:t>
            </a:r>
            <a:endParaRPr lang="pt-BR" dirty="0"/>
          </a:p>
        </p:txBody>
      </p:sp>
      <p:pic>
        <p:nvPicPr>
          <p:cNvPr id="11" name="Imagem 10" descr="Figura11_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868144" y="2420888"/>
            <a:ext cx="2620612" cy="2465444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0561067"/>
              </p:ext>
            </p:extLst>
          </p:nvPr>
        </p:nvGraphicFramePr>
        <p:xfrm>
          <a:off x="467544" y="3425081"/>
          <a:ext cx="3194050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9" name="Equation" r:id="rId10" imgW="1777680" imgH="444240" progId="Equation.DSMT4">
                  <p:embed/>
                </p:oleObj>
              </mc:Choice>
              <mc:Fallback>
                <p:oleObj name="Equation" r:id="rId10" imgW="1777680" imgH="444240" progId="Equation.DSMT4">
                  <p:embed/>
                  <p:pic>
                    <p:nvPicPr>
                      <p:cNvPr id="0" name="Objeto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3425081"/>
                        <a:ext cx="3194050" cy="798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7126221"/>
              </p:ext>
            </p:extLst>
          </p:nvPr>
        </p:nvGraphicFramePr>
        <p:xfrm>
          <a:off x="2123728" y="5111364"/>
          <a:ext cx="866775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10" name="Equation" r:id="rId12" imgW="482400" imgH="241200" progId="Equation.DSMT4">
                  <p:embed/>
                </p:oleObj>
              </mc:Choice>
              <mc:Fallback>
                <p:oleObj name="Equation" r:id="rId12" imgW="482400" imgH="241200" progId="Equation.DSMT4">
                  <p:embed/>
                  <p:pic>
                    <p:nvPicPr>
                      <p:cNvPr id="0" name="Objeto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5111364"/>
                        <a:ext cx="866775" cy="433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14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27584" y="836712"/>
            <a:ext cx="1660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Analogamente, </a:t>
            </a:r>
            <a:endParaRPr lang="pt-BR" dirty="0"/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1776413" y="1412875"/>
          <a:ext cx="5630862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8" name="Equação" r:id="rId3" imgW="3251160" imgH="393480" progId="Equation.3">
                  <p:embed/>
                </p:oleObj>
              </mc:Choice>
              <mc:Fallback>
                <p:oleObj name="Equação" r:id="rId3" imgW="325116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6413" y="1412875"/>
                        <a:ext cx="5630862" cy="681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eta para baixo 5"/>
          <p:cNvSpPr/>
          <p:nvPr/>
        </p:nvSpPr>
        <p:spPr>
          <a:xfrm>
            <a:off x="6012160" y="1988840"/>
            <a:ext cx="360040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8806597"/>
              </p:ext>
            </p:extLst>
          </p:nvPr>
        </p:nvGraphicFramePr>
        <p:xfrm>
          <a:off x="2200275" y="3481388"/>
          <a:ext cx="1914525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9" name="Equation" r:id="rId5" imgW="1028520" imgH="431640" progId="Equation.DSMT4">
                  <p:embed/>
                </p:oleObj>
              </mc:Choice>
              <mc:Fallback>
                <p:oleObj name="Equation" r:id="rId5" imgW="1028520" imgH="43164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0275" y="3481388"/>
                        <a:ext cx="1914525" cy="803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2806206" y="2852936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onde,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4860032" y="4871267"/>
            <a:ext cx="41257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pode ser definido como uma “vazão de</a:t>
            </a:r>
          </a:p>
          <a:p>
            <a:r>
              <a:rPr lang="pt-BR" dirty="0" smtClean="0"/>
              <a:t>energia"  (J/m</a:t>
            </a:r>
            <a:r>
              <a:rPr lang="pt-BR" baseline="30000" dirty="0" smtClean="0"/>
              <a:t>3</a:t>
            </a:r>
            <a:r>
              <a:rPr lang="pt-BR" dirty="0" smtClean="0"/>
              <a:t>.m/s = J/s.m</a:t>
            </a:r>
            <a:r>
              <a:rPr lang="pt-BR" baseline="30000" dirty="0" smtClean="0"/>
              <a:t>2</a:t>
            </a:r>
            <a:r>
              <a:rPr lang="pt-BR" dirty="0" smtClean="0"/>
              <a:t>=W(watt)/m</a:t>
            </a:r>
            <a:r>
              <a:rPr lang="pt-BR" baseline="30000" dirty="0" smtClean="0"/>
              <a:t>2</a:t>
            </a:r>
            <a:r>
              <a:rPr lang="pt-BR" dirty="0" smtClean="0"/>
              <a:t>).</a:t>
            </a:r>
            <a:endParaRPr lang="pt-BR" baseline="30000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5074073" y="2865782"/>
            <a:ext cx="3517117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Essa relação exprime o principio</a:t>
            </a:r>
          </a:p>
          <a:p>
            <a:r>
              <a:rPr lang="pt-BR" dirty="0" smtClean="0"/>
              <a:t>de conservação de energia para um</a:t>
            </a:r>
          </a:p>
          <a:p>
            <a:r>
              <a:rPr lang="pt-BR" dirty="0" smtClean="0"/>
              <a:t>fluido ideal, não viscoso.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467544" y="5009767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(11.12b)</a:t>
            </a:r>
            <a:endParaRPr lang="pt-BR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4649004"/>
              </p:ext>
            </p:extLst>
          </p:nvPr>
        </p:nvGraphicFramePr>
        <p:xfrm>
          <a:off x="1691680" y="5029101"/>
          <a:ext cx="27892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90" name="Equation" r:id="rId7" imgW="1498320" imgH="253800" progId="Equation.DSMT4">
                  <p:embed/>
                </p:oleObj>
              </mc:Choice>
              <mc:Fallback>
                <p:oleObj name="Equation" r:id="rId7" imgW="1498320" imgH="253800" progId="Equation.DSMT4">
                  <p:embed/>
                  <p:pic>
                    <p:nvPicPr>
                      <p:cNvPr id="0" name="Objeto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5029101"/>
                        <a:ext cx="2789237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9" grpId="0"/>
      <p:bldP spid="10" grpId="0"/>
      <p:bldP spid="11" grpId="0" animBg="1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39552" y="2204864"/>
            <a:ext cx="8229600" cy="1512168"/>
          </a:xfrm>
        </p:spPr>
        <p:txBody>
          <a:bodyPr>
            <a:normAutofit/>
          </a:bodyPr>
          <a:lstStyle/>
          <a:p>
            <a:r>
              <a:rPr lang="pt-BR" sz="3200" dirty="0" smtClean="0"/>
              <a:t>A Equação diferencial da Energia (continuação): </a:t>
            </a:r>
            <a:br>
              <a:rPr lang="pt-BR" sz="3200" dirty="0" smtClean="0"/>
            </a:br>
            <a:r>
              <a:rPr lang="pt-BR" sz="3200" dirty="0" smtClean="0"/>
              <a:t>a questão do atrito</a:t>
            </a:r>
            <a:endParaRPr lang="pt-BR" sz="3200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15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5536240" y="1484784"/>
            <a:ext cx="1800200" cy="50405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16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683568" y="764704"/>
            <a:ext cx="77374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Princípio fundamental: primeira lei da Termodinâmica aplicado a uma parcela do</a:t>
            </a:r>
          </a:p>
          <a:p>
            <a:r>
              <a:rPr lang="pt-BR" dirty="0" smtClean="0"/>
              <a:t>fluido.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5580112" y="1556792"/>
          <a:ext cx="1685925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4" name="Equação" r:id="rId3" imgW="1002960" imgH="850680" progId="Equation.3">
                  <p:embed/>
                </p:oleObj>
              </mc:Choice>
              <mc:Fallback>
                <p:oleObj name="Equação" r:id="rId3" imgW="1002960" imgH="8506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112" y="1556792"/>
                        <a:ext cx="1685925" cy="142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5148064" y="3573016"/>
          <a:ext cx="3152698" cy="1368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5" name="Equação" r:id="rId5" imgW="2019240" imgH="876240" progId="Equation.3">
                  <p:embed/>
                </p:oleObj>
              </mc:Choice>
              <mc:Fallback>
                <p:oleObj name="Equação" r:id="rId5" imgW="2019240" imgH="8762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3573016"/>
                        <a:ext cx="3152698" cy="13681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Imagem 9" descr="Figura11_2.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91553" y="2276872"/>
            <a:ext cx="3308440" cy="31000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2636912"/>
            <a:ext cx="8229600" cy="1143000"/>
          </a:xfrm>
        </p:spPr>
        <p:txBody>
          <a:bodyPr>
            <a:normAutofit/>
          </a:bodyPr>
          <a:lstStyle/>
          <a:p>
            <a:r>
              <a:rPr lang="pt-BR" sz="3200" dirty="0" smtClean="0"/>
              <a:t>Potência aplicada pelas forças de superfície</a:t>
            </a:r>
            <a:endParaRPr lang="pt-BR" sz="3200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17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18</a:t>
            </a:fld>
            <a:endParaRPr lang="pt-BR"/>
          </a:p>
        </p:txBody>
      </p:sp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635000" y="908050"/>
          <a:ext cx="7950200" cy="532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6" name="Equação" r:id="rId3" imgW="4063680" imgH="2768400" progId="Equation.3">
                  <p:embed/>
                </p:oleObj>
              </mc:Choice>
              <mc:Fallback>
                <p:oleObj name="Equação" r:id="rId3" imgW="4063680" imgH="2768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000" y="908050"/>
                        <a:ext cx="7950200" cy="5329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827584" y="404664"/>
            <a:ext cx="3310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Parede perpendicular ao eixo – x: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19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27584" y="404664"/>
            <a:ext cx="4306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Parede perpendicular ao eixo – x: resultado.</a:t>
            </a:r>
            <a:endParaRPr lang="pt-BR" dirty="0"/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604838" y="1125538"/>
          <a:ext cx="8099425" cy="467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0" name="Equação" r:id="rId3" imgW="4546440" imgH="2755800" progId="Equation.3">
                  <p:embed/>
                </p:oleObj>
              </mc:Choice>
              <mc:Fallback>
                <p:oleObj name="Equação" r:id="rId3" imgW="4546440" imgH="2755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838" y="1125538"/>
                        <a:ext cx="8099425" cy="4679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841652" y="2738724"/>
            <a:ext cx="6773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Analogamente, para as paredes perpendiculares aos eixos y e z, temos: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843320" y="4653136"/>
            <a:ext cx="4389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Combinando os resultados parciais obtemos: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1403648" y="2276872"/>
            <a:ext cx="6552728" cy="1800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20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99592" y="908720"/>
            <a:ext cx="70208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As operações </a:t>
            </a:r>
            <a:r>
              <a:rPr lang="pt-BR" i="1" dirty="0" smtClean="0">
                <a:sym typeface="Symbol"/>
              </a:rPr>
              <a:t>.</a:t>
            </a:r>
            <a:r>
              <a:rPr lang="pt-BR" b="1" i="1" dirty="0" smtClean="0">
                <a:sym typeface="Symbol"/>
              </a:rPr>
              <a:t>u</a:t>
            </a:r>
            <a:r>
              <a:rPr lang="pt-BR" dirty="0" smtClean="0">
                <a:sym typeface="Symbol"/>
              </a:rPr>
              <a:t> representam o produto do tensor tensão (</a:t>
            </a:r>
            <a:r>
              <a:rPr lang="pt-BR" i="1" dirty="0" smtClean="0">
                <a:sym typeface="Symbol"/>
              </a:rPr>
              <a:t></a:t>
            </a:r>
            <a:r>
              <a:rPr lang="pt-BR" i="1" baseline="-25000" dirty="0" err="1" smtClean="0">
                <a:sym typeface="Symbol"/>
              </a:rPr>
              <a:t>ij</a:t>
            </a:r>
            <a:r>
              <a:rPr lang="pt-BR" dirty="0" smtClean="0">
                <a:sym typeface="Symbol"/>
              </a:rPr>
              <a:t>) pelo vetor</a:t>
            </a:r>
          </a:p>
          <a:p>
            <a:r>
              <a:rPr lang="pt-BR" dirty="0" smtClean="0">
                <a:sym typeface="Symbol"/>
              </a:rPr>
              <a:t>velocidade </a:t>
            </a:r>
            <a:r>
              <a:rPr lang="pt-BR" b="1" i="1" dirty="0" smtClean="0">
                <a:sym typeface="Symbol"/>
              </a:rPr>
              <a:t>u</a:t>
            </a:r>
            <a:r>
              <a:rPr lang="pt-BR" dirty="0" smtClean="0">
                <a:sym typeface="Symbol"/>
              </a:rPr>
              <a:t> num dado ponto do espaço. O resultado desta operação é</a:t>
            </a:r>
          </a:p>
          <a:p>
            <a:r>
              <a:rPr lang="pt-BR" dirty="0" smtClean="0">
                <a:sym typeface="Symbol"/>
              </a:rPr>
              <a:t>um vetor: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1547664" y="2492896"/>
          <a:ext cx="6259512" cy="1363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4" name="Equação" r:id="rId3" imgW="3263760" imgH="711000" progId="Equation.3">
                  <p:embed/>
                </p:oleObj>
              </mc:Choice>
              <mc:Fallback>
                <p:oleObj name="Equação" r:id="rId3" imgW="3263760" imgH="7110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2492896"/>
                        <a:ext cx="6259512" cy="1363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2492896"/>
            <a:ext cx="8229600" cy="1143000"/>
          </a:xfrm>
        </p:spPr>
        <p:txBody>
          <a:bodyPr>
            <a:normAutofit/>
          </a:bodyPr>
          <a:lstStyle/>
          <a:p>
            <a:r>
              <a:rPr lang="pt-BR" sz="3200" dirty="0" smtClean="0"/>
              <a:t>Potência aplicada pelas forças de corpo</a:t>
            </a:r>
            <a:endParaRPr lang="pt-BR" sz="3200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21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2483768" y="2708920"/>
            <a:ext cx="3744416" cy="1224136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22</a:t>
            </a:fld>
            <a:endParaRPr lang="pt-BR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1528763" y="765175"/>
          <a:ext cx="61341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0" name="Equação" r:id="rId3" imgW="2997000" imgH="419040" progId="Equation.3">
                  <p:embed/>
                </p:oleObj>
              </mc:Choice>
              <mc:Fallback>
                <p:oleObj name="Equação" r:id="rId3" imgW="299700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8763" y="765175"/>
                        <a:ext cx="6134100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3203848" y="1988840"/>
            <a:ext cx="2118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 smtClean="0"/>
              <a:t>Resultado final:</a:t>
            </a:r>
            <a:endParaRPr lang="pt-BR" sz="2400" dirty="0"/>
          </a:p>
        </p:txBody>
      </p:sp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2768327" y="2909010"/>
          <a:ext cx="3171825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1" name="Equação" r:id="rId5" imgW="1549080" imgH="419040" progId="Equation.3">
                  <p:embed/>
                </p:oleObj>
              </mc:Choice>
              <mc:Fallback>
                <p:oleObj name="Equação" r:id="rId5" imgW="154908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8327" y="2909010"/>
                        <a:ext cx="3171825" cy="857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467544" y="4365104"/>
            <a:ext cx="84345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Devemos fazer agora uma observação importante sobre a relação  11.13: nesta relação</a:t>
            </a:r>
          </a:p>
          <a:p>
            <a:r>
              <a:rPr lang="pt-BR" dirty="0" smtClean="0"/>
              <a:t>está inclusa a energia de movimento. Se queremos a contribuição do trabalho mecânico</a:t>
            </a:r>
          </a:p>
          <a:p>
            <a:r>
              <a:rPr lang="pt-BR" dirty="0" smtClean="0"/>
              <a:t>para o aumento da energia interna do sistema devemos isolar a contribuição da energia</a:t>
            </a:r>
          </a:p>
          <a:p>
            <a:r>
              <a:rPr lang="pt-BR" dirty="0" smtClean="0"/>
              <a:t>cinética.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6804248" y="3068960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(11.13)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23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539552" y="620688"/>
            <a:ext cx="6463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 cálculo da potência mecânica nos levou ao seguinte resultado,</a:t>
            </a:r>
            <a:endParaRPr lang="pt-BR" dirty="0"/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2700338" y="1217613"/>
          <a:ext cx="3438525" cy="484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1" name="Equação" r:id="rId3" imgW="2438280" imgH="3466800" progId="Equation.3">
                  <p:embed/>
                </p:oleObj>
              </mc:Choice>
              <mc:Fallback>
                <p:oleObj name="Equação" r:id="rId3" imgW="2438280" imgH="3466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1217613"/>
                        <a:ext cx="3438525" cy="4840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611560" y="1844824"/>
            <a:ext cx="4446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Usando a notação de somatório, escrevemos:</a:t>
            </a:r>
            <a:endParaRPr lang="pt-BR" dirty="0"/>
          </a:p>
        </p:txBody>
      </p:sp>
      <p:sp>
        <p:nvSpPr>
          <p:cNvPr id="8" name="Rosca 7"/>
          <p:cNvSpPr/>
          <p:nvPr/>
        </p:nvSpPr>
        <p:spPr>
          <a:xfrm>
            <a:off x="4717684" y="5127388"/>
            <a:ext cx="1368152" cy="1224136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cxnSp>
        <p:nvCxnSpPr>
          <p:cNvPr id="10" name="Conector de seta reta 9"/>
          <p:cNvCxnSpPr>
            <a:stCxn id="8" idx="7"/>
          </p:cNvCxnSpPr>
          <p:nvPr/>
        </p:nvCxnSpPr>
        <p:spPr>
          <a:xfrm rot="5400000" flipH="1" flipV="1">
            <a:off x="5838080" y="4772539"/>
            <a:ext cx="581514" cy="48672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6444208" y="3717032"/>
            <a:ext cx="2261325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Esse termo deve ser</a:t>
            </a:r>
          </a:p>
          <a:p>
            <a:r>
              <a:rPr lang="pt-BR" dirty="0" smtClean="0"/>
              <a:t>mantido no da cálculo</a:t>
            </a:r>
          </a:p>
          <a:p>
            <a:r>
              <a:rPr lang="pt-BR" dirty="0" smtClean="0"/>
              <a:t>da energia interna.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6516216" y="5445224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(11.14)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229600" cy="1143000"/>
          </a:xfrm>
        </p:spPr>
        <p:txBody>
          <a:bodyPr>
            <a:normAutofit/>
          </a:bodyPr>
          <a:lstStyle/>
          <a:p>
            <a:r>
              <a:rPr lang="pt-BR" sz="3200" dirty="0" smtClean="0"/>
              <a:t>Cálculo do calor por unidade de tempo trocado devido a parcela (dQ/dt):</a:t>
            </a:r>
            <a:endParaRPr lang="pt-BR" sz="3200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24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683568" y="4653136"/>
            <a:ext cx="7802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Para concluirmos a aplicação da primeira lei da Termodinâmica, devemos calcular</a:t>
            </a:r>
          </a:p>
          <a:p>
            <a:r>
              <a:rPr lang="pt-BR" dirty="0" smtClean="0"/>
              <a:t>a quantidade de calor por unidade de tempo trocada pela parcela (</a:t>
            </a:r>
            <a:r>
              <a:rPr lang="pt-BR" dirty="0" err="1" smtClean="0"/>
              <a:t>dQ</a:t>
            </a:r>
            <a:r>
              <a:rPr lang="pt-BR" dirty="0" smtClean="0"/>
              <a:t>/</a:t>
            </a:r>
            <a:r>
              <a:rPr lang="pt-BR" dirty="0" err="1" smtClean="0"/>
              <a:t>dt</a:t>
            </a:r>
            <a:r>
              <a:rPr lang="pt-BR" dirty="0" smtClean="0"/>
              <a:t>).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Condução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1405443"/>
            <a:ext cx="7848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 </a:t>
            </a:r>
            <a:r>
              <a:rPr lang="en-US" dirty="0" err="1" smtClean="0"/>
              <a:t>fenômeno</a:t>
            </a:r>
            <a:r>
              <a:rPr lang="en-US" dirty="0" smtClean="0"/>
              <a:t> de </a:t>
            </a:r>
            <a:r>
              <a:rPr lang="en-US" dirty="0" err="1" smtClean="0"/>
              <a:t>condução</a:t>
            </a:r>
            <a:r>
              <a:rPr lang="en-US" dirty="0" smtClean="0"/>
              <a:t> de </a:t>
            </a:r>
            <a:r>
              <a:rPr lang="en-US" dirty="0" err="1" smtClean="0"/>
              <a:t>calor</a:t>
            </a:r>
            <a:r>
              <a:rPr lang="en-US" dirty="0" smtClean="0"/>
              <a:t> </a:t>
            </a:r>
            <a:r>
              <a:rPr lang="en-US" dirty="0" err="1" smtClean="0"/>
              <a:t>ocorre</a:t>
            </a:r>
            <a:r>
              <a:rPr lang="en-US" dirty="0" smtClean="0"/>
              <a:t> </a:t>
            </a:r>
            <a:r>
              <a:rPr lang="en-US" dirty="0" err="1" smtClean="0"/>
              <a:t>quando</a:t>
            </a:r>
            <a:r>
              <a:rPr lang="en-US" dirty="0" smtClean="0"/>
              <a:t>,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exemplo</a:t>
            </a:r>
            <a:r>
              <a:rPr lang="en-US" dirty="0" smtClean="0"/>
              <a:t> </a:t>
            </a:r>
            <a:r>
              <a:rPr lang="en-US" dirty="0" err="1" smtClean="0"/>
              <a:t>num</a:t>
            </a:r>
            <a:r>
              <a:rPr lang="en-US" dirty="0" smtClean="0"/>
              <a:t> </a:t>
            </a:r>
            <a:r>
              <a:rPr lang="en-US" dirty="0" err="1" smtClean="0"/>
              <a:t>corpo</a:t>
            </a:r>
            <a:r>
              <a:rPr lang="en-US" dirty="0" smtClean="0"/>
              <a:t>, </a:t>
            </a:r>
            <a:r>
              <a:rPr lang="en-US" dirty="0" err="1" smtClean="0"/>
              <a:t>suas</a:t>
            </a:r>
            <a:r>
              <a:rPr lang="en-US" dirty="0" smtClean="0"/>
              <a:t> </a:t>
            </a:r>
            <a:r>
              <a:rPr lang="en-US" dirty="0" err="1" smtClean="0"/>
              <a:t>partes</a:t>
            </a:r>
            <a:r>
              <a:rPr lang="en-US" dirty="0" smtClean="0"/>
              <a:t> </a:t>
            </a:r>
            <a:r>
              <a:rPr lang="en-US" dirty="0" err="1" smtClean="0"/>
              <a:t>estiverem</a:t>
            </a:r>
            <a:r>
              <a:rPr lang="en-US" dirty="0" smtClean="0"/>
              <a:t> a </a:t>
            </a:r>
            <a:r>
              <a:rPr lang="en-US" dirty="0" err="1" smtClean="0"/>
              <a:t>temperaturas</a:t>
            </a:r>
            <a:r>
              <a:rPr lang="en-US" dirty="0" smtClean="0"/>
              <a:t> </a:t>
            </a:r>
            <a:r>
              <a:rPr lang="en-US" dirty="0" err="1" smtClean="0"/>
              <a:t>diferentes</a:t>
            </a:r>
            <a:r>
              <a:rPr lang="en-US" dirty="0" smtClean="0"/>
              <a:t>. O </a:t>
            </a:r>
            <a:r>
              <a:rPr lang="en-US" dirty="0" err="1" smtClean="0"/>
              <a:t>sentido</a:t>
            </a:r>
            <a:r>
              <a:rPr lang="en-US" dirty="0" smtClean="0"/>
              <a:t> do </a:t>
            </a:r>
            <a:r>
              <a:rPr lang="en-US" dirty="0" err="1" smtClean="0"/>
              <a:t>fluxo</a:t>
            </a:r>
            <a:r>
              <a:rPr lang="en-US" dirty="0" smtClean="0"/>
              <a:t> de </a:t>
            </a:r>
            <a:r>
              <a:rPr lang="en-US" dirty="0" err="1" smtClean="0"/>
              <a:t>calor</a:t>
            </a:r>
            <a:r>
              <a:rPr lang="en-US" dirty="0" smtClean="0"/>
              <a:t> é </a:t>
            </a:r>
            <a:r>
              <a:rPr lang="en-US" dirty="0" err="1" smtClean="0"/>
              <a:t>sempre</a:t>
            </a:r>
            <a:r>
              <a:rPr lang="en-US" dirty="0" smtClean="0"/>
              <a:t> da parte de </a:t>
            </a:r>
            <a:r>
              <a:rPr lang="en-US" dirty="0" err="1" smtClean="0"/>
              <a:t>maior</a:t>
            </a:r>
            <a:r>
              <a:rPr lang="en-US" dirty="0" smtClean="0"/>
              <a:t> </a:t>
            </a:r>
            <a:r>
              <a:rPr lang="en-US" dirty="0" err="1" smtClean="0"/>
              <a:t>temperatura</a:t>
            </a:r>
            <a:r>
              <a:rPr lang="en-US" dirty="0" smtClean="0"/>
              <a:t> para </a:t>
            </a:r>
            <a:r>
              <a:rPr lang="en-US" dirty="0" err="1" smtClean="0"/>
              <a:t>aquela</a:t>
            </a:r>
            <a:r>
              <a:rPr lang="en-US" dirty="0" smtClean="0"/>
              <a:t> de </a:t>
            </a:r>
            <a:r>
              <a:rPr lang="en-US" dirty="0" err="1" smtClean="0"/>
              <a:t>temperatura</a:t>
            </a:r>
            <a:r>
              <a:rPr lang="en-US" dirty="0" smtClean="0"/>
              <a:t> </a:t>
            </a:r>
            <a:r>
              <a:rPr lang="en-US" dirty="0" err="1" smtClean="0"/>
              <a:t>mais</a:t>
            </a:r>
            <a:r>
              <a:rPr lang="en-US" dirty="0" smtClean="0"/>
              <a:t> </a:t>
            </a:r>
            <a:r>
              <a:rPr lang="en-US" dirty="0" err="1" smtClean="0"/>
              <a:t>baixa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Após</a:t>
            </a:r>
            <a:r>
              <a:rPr lang="en-US" dirty="0" smtClean="0"/>
              <a:t> um tempo </a:t>
            </a:r>
            <a:r>
              <a:rPr lang="en-US" dirty="0" err="1" smtClean="0"/>
              <a:t>suficientemente</a:t>
            </a:r>
            <a:r>
              <a:rPr lang="en-US" dirty="0" smtClean="0"/>
              <a:t> </a:t>
            </a:r>
            <a:r>
              <a:rPr lang="en-US" dirty="0" err="1" smtClean="0"/>
              <a:t>longo</a:t>
            </a:r>
            <a:r>
              <a:rPr lang="en-US" dirty="0" smtClean="0"/>
              <a:t>, </a:t>
            </a:r>
            <a:r>
              <a:rPr lang="en-US" dirty="0" err="1" smtClean="0"/>
              <a:t>durante</a:t>
            </a:r>
            <a:r>
              <a:rPr lang="en-US" dirty="0" smtClean="0"/>
              <a:t> o </a:t>
            </a:r>
            <a:r>
              <a:rPr lang="en-US" dirty="0" err="1" smtClean="0"/>
              <a:t>qual</a:t>
            </a:r>
            <a:r>
              <a:rPr lang="en-US" dirty="0" smtClean="0"/>
              <a:t> </a:t>
            </a:r>
            <a:r>
              <a:rPr lang="en-US" dirty="0" err="1" smtClean="0"/>
              <a:t>os</a:t>
            </a:r>
            <a:r>
              <a:rPr lang="en-US" dirty="0" smtClean="0"/>
              <a:t> </a:t>
            </a:r>
            <a:r>
              <a:rPr lang="en-US" dirty="0" err="1" smtClean="0"/>
              <a:t>corpos</a:t>
            </a:r>
            <a:r>
              <a:rPr lang="en-US" dirty="0" smtClean="0"/>
              <a:t> (A) e (B) </a:t>
            </a:r>
            <a:r>
              <a:rPr lang="en-US" dirty="0" err="1" smtClean="0"/>
              <a:t>são</a:t>
            </a:r>
            <a:r>
              <a:rPr lang="en-US" dirty="0" smtClean="0"/>
              <a:t> </a:t>
            </a:r>
            <a:r>
              <a:rPr lang="en-US" dirty="0" err="1" smtClean="0"/>
              <a:t>mantidos</a:t>
            </a:r>
            <a:r>
              <a:rPr lang="en-US" dirty="0" smtClean="0"/>
              <a:t> à </a:t>
            </a:r>
            <a:r>
              <a:rPr lang="en-US" dirty="0" err="1" smtClean="0"/>
              <a:t>temperatura</a:t>
            </a:r>
            <a:r>
              <a:rPr lang="en-US" dirty="0" smtClean="0"/>
              <a:t>  T2 e T1 </a:t>
            </a:r>
            <a:r>
              <a:rPr lang="en-US" dirty="0" err="1" smtClean="0"/>
              <a:t>observa</a:t>
            </a:r>
            <a:r>
              <a:rPr lang="en-US" dirty="0" smtClean="0"/>
              <a:t>-se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os</a:t>
            </a:r>
            <a:r>
              <a:rPr lang="en-US" dirty="0" smtClean="0"/>
              <a:t> </a:t>
            </a:r>
            <a:r>
              <a:rPr lang="en-US" dirty="0" err="1" smtClean="0"/>
              <a:t>pontos</a:t>
            </a:r>
            <a:r>
              <a:rPr lang="en-US" dirty="0" smtClean="0"/>
              <a:t> da </a:t>
            </a:r>
            <a:r>
              <a:rPr lang="en-US" dirty="0" err="1" smtClean="0"/>
              <a:t>barra</a:t>
            </a:r>
            <a:r>
              <a:rPr lang="en-US" dirty="0" smtClean="0"/>
              <a:t> </a:t>
            </a:r>
            <a:r>
              <a:rPr lang="en-US" dirty="0" err="1" smtClean="0"/>
              <a:t>laranja</a:t>
            </a:r>
            <a:r>
              <a:rPr lang="en-US" dirty="0" smtClean="0"/>
              <a:t> </a:t>
            </a:r>
            <a:r>
              <a:rPr lang="en-US" dirty="0" err="1" smtClean="0"/>
              <a:t>permanecem</a:t>
            </a:r>
            <a:r>
              <a:rPr lang="en-US" dirty="0" smtClean="0"/>
              <a:t> à </a:t>
            </a:r>
            <a:r>
              <a:rPr lang="en-US" dirty="0" err="1" smtClean="0"/>
              <a:t>mesma</a:t>
            </a:r>
            <a:r>
              <a:rPr lang="en-US" dirty="0" smtClean="0"/>
              <a:t> </a:t>
            </a:r>
            <a:r>
              <a:rPr lang="en-US" dirty="0" err="1" smtClean="0"/>
              <a:t>temperatura</a:t>
            </a:r>
            <a:r>
              <a:rPr lang="en-US" dirty="0" smtClean="0"/>
              <a:t>, (</a:t>
            </a:r>
            <a:r>
              <a:rPr lang="en-US" dirty="0" err="1" smtClean="0"/>
              <a:t>fluxo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regime </a:t>
            </a:r>
            <a:r>
              <a:rPr lang="en-US" dirty="0" err="1" smtClean="0"/>
              <a:t>estacionário</a:t>
            </a:r>
            <a:r>
              <a:rPr lang="en-US" dirty="0" smtClean="0"/>
              <a:t>), </a:t>
            </a:r>
            <a:r>
              <a:rPr lang="en-US" dirty="0" err="1" smtClean="0"/>
              <a:t>variando</a:t>
            </a:r>
            <a:r>
              <a:rPr lang="en-US" dirty="0" smtClean="0"/>
              <a:t> a </a:t>
            </a:r>
            <a:r>
              <a:rPr lang="en-US" dirty="0" err="1" smtClean="0"/>
              <a:t>temperatura</a:t>
            </a:r>
            <a:r>
              <a:rPr lang="en-US" dirty="0" smtClean="0"/>
              <a:t> de um </a:t>
            </a:r>
            <a:r>
              <a:rPr lang="en-US" dirty="0" err="1" smtClean="0"/>
              <a:t>ponto</a:t>
            </a:r>
            <a:r>
              <a:rPr lang="en-US" dirty="0" smtClean="0"/>
              <a:t> para outro </a:t>
            </a:r>
            <a:r>
              <a:rPr lang="en-US" dirty="0" err="1" smtClean="0"/>
              <a:t>linearmente</a:t>
            </a:r>
            <a:r>
              <a:rPr lang="en-US" dirty="0" smtClean="0"/>
              <a:t>.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2122708" y="2611084"/>
            <a:ext cx="4419600" cy="1650809"/>
            <a:chOff x="2514600" y="3562873"/>
            <a:chExt cx="3886200" cy="1650809"/>
          </a:xfrm>
        </p:grpSpPr>
        <p:sp>
          <p:nvSpPr>
            <p:cNvPr id="4" name="Rectangle 3"/>
            <p:cNvSpPr/>
            <p:nvPr/>
          </p:nvSpPr>
          <p:spPr>
            <a:xfrm>
              <a:off x="2514600" y="4026932"/>
              <a:ext cx="1066800" cy="1002268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0" y="4026932"/>
              <a:ext cx="1066800" cy="10022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581400" y="4191000"/>
              <a:ext cx="1752600" cy="5334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2817424" y="4311134"/>
                  <a:ext cx="46115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17424" y="4311134"/>
                  <a:ext cx="461152" cy="369332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5639485" y="4311134"/>
                  <a:ext cx="45583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39485" y="4311134"/>
                  <a:ext cx="455830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3475476" y="4844350"/>
                  <a:ext cx="190783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−−−−</m:t>
                        </m:r>
                        <m:r>
                          <a:rPr lang="en-US" b="0" i="1" smtClean="0">
                            <a:latin typeface="Cambria Math"/>
                          </a:rPr>
                          <m:t>𝐿</m:t>
                        </m:r>
                        <m:r>
                          <a:rPr lang="en-US" b="0" i="1" smtClean="0">
                            <a:latin typeface="Cambria Math"/>
                          </a:rPr>
                          <m:t>−−−−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75476" y="4844350"/>
                  <a:ext cx="1907830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t="-8333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3616823" y="3562873"/>
                  <a:ext cx="164711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i="1" smtClean="0">
                            <a:latin typeface="Cambria Math"/>
                          </a:rPr>
                          <m:t>N</m:t>
                        </m:r>
                        <m:r>
                          <a:rPr lang="en-US" b="0" i="1" smtClean="0">
                            <a:latin typeface="Cambria Math"/>
                          </a:rPr>
                          <m:t>ã</m:t>
                        </m:r>
                        <m:r>
                          <a:rPr lang="en-US" b="0" i="1" smtClean="0">
                            <a:latin typeface="Cambria Math"/>
                          </a:rPr>
                          <m:t>𝑜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𝑐𝑜𝑛𝑑𝑢𝑡𝑜𝑟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16823" y="3562873"/>
                  <a:ext cx="1647118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t="-8197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5571581" y="3657600"/>
                  <a:ext cx="59163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1581" y="3657600"/>
                  <a:ext cx="591637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2757375" y="3657600"/>
                  <a:ext cx="58124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𝐴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57375" y="3657600"/>
                  <a:ext cx="581249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5" name="Rectangle 14"/>
          <p:cNvSpPr/>
          <p:nvPr/>
        </p:nvSpPr>
        <p:spPr>
          <a:xfrm>
            <a:off x="3355627" y="3139750"/>
            <a:ext cx="1993152" cy="152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355627" y="3798439"/>
            <a:ext cx="1993152" cy="152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3361603" y="3531739"/>
            <a:ext cx="782782" cy="1905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123812" y="3359345"/>
                <a:ext cx="11980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𝑐𝑜𝑛𝑑𝑢𝑡𝑜𝑟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3812" y="3359345"/>
                <a:ext cx="1198020" cy="369332"/>
              </a:xfrm>
              <a:prstGeom prst="rect">
                <a:avLst/>
              </a:prstGeom>
              <a:blipFill rotWithShape="1">
                <a:blip r:embed="rId8"/>
                <a:stretch>
                  <a:fillRect t="-8197" r="-6091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>
          <a:xfrm flipH="1">
            <a:off x="4131705" y="2948939"/>
            <a:ext cx="296698" cy="26701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ight Arrow 22"/>
          <p:cNvSpPr/>
          <p:nvPr/>
        </p:nvSpPr>
        <p:spPr>
          <a:xfrm>
            <a:off x="3361603" y="3341239"/>
            <a:ext cx="782782" cy="1905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18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512627" y="938543"/>
            <a:ext cx="3124200" cy="2804777"/>
            <a:chOff x="1449171" y="2286000"/>
            <a:chExt cx="2437029" cy="1924708"/>
          </a:xfrm>
        </p:grpSpPr>
        <p:cxnSp>
          <p:nvCxnSpPr>
            <p:cNvPr id="10" name="Straight Arrow Connector 9"/>
            <p:cNvCxnSpPr/>
            <p:nvPr/>
          </p:nvCxnSpPr>
          <p:spPr>
            <a:xfrm flipV="1">
              <a:off x="1905000" y="2286000"/>
              <a:ext cx="0" cy="15240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1905000" y="3810000"/>
              <a:ext cx="19812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905000" y="2590800"/>
              <a:ext cx="1371600" cy="12192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1449171" y="2406134"/>
                  <a:ext cx="46115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9171" y="2406134"/>
                  <a:ext cx="461152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1449171" y="3629816"/>
                  <a:ext cx="45582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9171" y="3629816"/>
                  <a:ext cx="455829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3517253" y="3841376"/>
                  <a:ext cx="36894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latin typeface="Cambria Math"/>
                          </a:rPr>
                          <m:t>𝐿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17253" y="3841376"/>
                  <a:ext cx="368947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178222" y="676933"/>
                <a:ext cx="49231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𝑇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8222" y="676933"/>
                <a:ext cx="492314" cy="5232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4670536" y="1233332"/>
            <a:ext cx="2434673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Regime estacionário  a um tempo longo t∞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4976161" y="1879663"/>
            <a:ext cx="174766" cy="39138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009210" y="1973486"/>
            <a:ext cx="2770117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Regime não estacionário a um tempo t* curto.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3779327" y="2435025"/>
            <a:ext cx="733109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Arc 20"/>
          <p:cNvSpPr/>
          <p:nvPr/>
        </p:nvSpPr>
        <p:spPr>
          <a:xfrm rot="16200000" flipH="1">
            <a:off x="3914514" y="-674653"/>
            <a:ext cx="4023338" cy="3644745"/>
          </a:xfrm>
          <a:prstGeom prst="arc">
            <a:avLst>
              <a:gd name="adj1" fmla="val 16691577"/>
              <a:gd name="adj2" fmla="val 21469437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38200" y="3549770"/>
                <a:ext cx="7924800" cy="1180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Os </a:t>
                </a:r>
                <a:r>
                  <a:rPr lang="en-US" dirty="0" err="1" smtClean="0"/>
                  <a:t>resultados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experimentais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mostram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que</a:t>
                </a:r>
                <a:r>
                  <a:rPr lang="en-US" dirty="0" smtClean="0"/>
                  <a:t>:</a:t>
                </a:r>
              </a:p>
              <a:p>
                <a:r>
                  <a:rPr lang="en-US" dirty="0" smtClean="0">
                    <a:ea typeface="Cambria Math"/>
                  </a:rPr>
                  <a:t>  a)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𝑄</m:t>
                    </m:r>
                  </m:oMath>
                </a14:m>
                <a:r>
                  <a:rPr lang="en-US" dirty="0" smtClean="0"/>
                  <a:t> é </a:t>
                </a:r>
                <a:r>
                  <a:rPr lang="en-US" dirty="0" err="1" smtClean="0"/>
                  <a:t>diretamente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proporcional</a:t>
                </a:r>
                <a:r>
                  <a:rPr lang="en-US" dirty="0" smtClean="0"/>
                  <a:t> a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𝑇</m:t>
                    </m:r>
                  </m:oMath>
                </a14:m>
                <a:r>
                  <a:rPr lang="en-US" dirty="0" smtClean="0"/>
                  <a:t> 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en-US" dirty="0" smtClean="0"/>
                  <a:t> 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dirty="0" smtClean="0"/>
                  <a:t> (</a:t>
                </a:r>
                <a:r>
                  <a:rPr lang="en-US" dirty="0" err="1" smtClean="0"/>
                  <a:t>área</a:t>
                </a:r>
                <a:r>
                  <a:rPr lang="en-US" dirty="0" smtClean="0"/>
                  <a:t> da </a:t>
                </a:r>
                <a:r>
                  <a:rPr lang="en-US" dirty="0" err="1" smtClean="0"/>
                  <a:t>seção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reta</a:t>
                </a:r>
                <a:r>
                  <a:rPr lang="en-US" dirty="0" smtClean="0"/>
                  <a:t> do </a:t>
                </a:r>
                <a:r>
                  <a:rPr lang="en-US" dirty="0" err="1" smtClean="0"/>
                  <a:t>corpo</a:t>
                </a:r>
                <a:r>
                  <a:rPr lang="en-US" dirty="0" smtClean="0"/>
                  <a:t>)</a:t>
                </a:r>
              </a:p>
              <a:p>
                <a:r>
                  <a:rPr lang="en-US" dirty="0"/>
                  <a:t>	</a:t>
                </a:r>
                <a:r>
                  <a:rPr lang="en-US" dirty="0" smtClean="0"/>
                  <a:t>        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𝑄</m:t>
                        </m:r>
                      </m:num>
                      <m:den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𝑡</m:t>
                        </m:r>
                      </m:den>
                    </m:f>
                    <m:r>
                      <a:rPr lang="en-US" sz="2400" i="1" smtClean="0">
                        <a:latin typeface="Cambria Math"/>
                        <a:ea typeface="Cambria Math"/>
                      </a:rPr>
                      <m:t>∝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𝐴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𝑇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549770"/>
                <a:ext cx="7924800" cy="1180067"/>
              </a:xfrm>
              <a:prstGeom prst="rect">
                <a:avLst/>
              </a:prstGeom>
              <a:blipFill rotWithShape="1">
                <a:blip r:embed="rId7"/>
                <a:stretch>
                  <a:fillRect l="-692" t="-2577" b="-41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1009210" y="5105400"/>
            <a:ext cx="5924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Obs</a:t>
            </a:r>
            <a:r>
              <a:rPr lang="en-US" dirty="0" smtClean="0"/>
              <a:t> 1: o </a:t>
            </a:r>
            <a:r>
              <a:rPr lang="en-US" dirty="0" err="1" smtClean="0"/>
              <a:t>sentido</a:t>
            </a:r>
            <a:r>
              <a:rPr lang="en-US" dirty="0" smtClean="0"/>
              <a:t> </a:t>
            </a:r>
            <a:r>
              <a:rPr lang="en-US" dirty="0" err="1" smtClean="0"/>
              <a:t>positivo</a:t>
            </a:r>
            <a:r>
              <a:rPr lang="en-US" dirty="0" smtClean="0"/>
              <a:t> de </a:t>
            </a:r>
            <a:r>
              <a:rPr lang="en-US" i="1" dirty="0" smtClean="0"/>
              <a:t>x </a:t>
            </a:r>
            <a:r>
              <a:rPr lang="en-US" dirty="0" smtClean="0"/>
              <a:t>é o </a:t>
            </a:r>
            <a:r>
              <a:rPr lang="en-US" dirty="0" err="1" smtClean="0"/>
              <a:t>mesmo</a:t>
            </a:r>
            <a:r>
              <a:rPr lang="en-US" dirty="0" smtClean="0"/>
              <a:t> de OX.</a:t>
            </a:r>
            <a:endParaRPr lang="en-US" i="1" dirty="0"/>
          </a:p>
        </p:txBody>
      </p:sp>
      <p:sp>
        <p:nvSpPr>
          <p:cNvPr id="24" name="TextBox 23"/>
          <p:cNvSpPr txBox="1"/>
          <p:nvPr/>
        </p:nvSpPr>
        <p:spPr>
          <a:xfrm>
            <a:off x="990600" y="5647094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Obs</a:t>
            </a:r>
            <a:r>
              <a:rPr lang="en-US" dirty="0" smtClean="0"/>
              <a:t> 2: o </a:t>
            </a:r>
            <a:r>
              <a:rPr lang="en-US" dirty="0" err="1" smtClean="0"/>
              <a:t>sinal</a:t>
            </a:r>
            <a:r>
              <a:rPr lang="en-US" dirty="0" smtClean="0"/>
              <a:t> </a:t>
            </a:r>
            <a:r>
              <a:rPr lang="en-US" dirty="0" err="1" smtClean="0"/>
              <a:t>negativo</a:t>
            </a:r>
            <a:r>
              <a:rPr lang="en-US" dirty="0" smtClean="0"/>
              <a:t> </a:t>
            </a:r>
            <a:r>
              <a:rPr lang="en-US" dirty="0" err="1" smtClean="0"/>
              <a:t>está</a:t>
            </a:r>
            <a:r>
              <a:rPr lang="en-US" dirty="0" smtClean="0"/>
              <a:t> de </a:t>
            </a:r>
            <a:r>
              <a:rPr lang="en-US" dirty="0" err="1" smtClean="0"/>
              <a:t>acordo</a:t>
            </a:r>
            <a:r>
              <a:rPr lang="en-US" dirty="0" smtClean="0"/>
              <a:t> com a </a:t>
            </a:r>
            <a:r>
              <a:rPr lang="en-US" dirty="0" err="1" smtClean="0"/>
              <a:t>transferência</a:t>
            </a:r>
            <a:r>
              <a:rPr lang="en-US" dirty="0" smtClean="0"/>
              <a:t> de </a:t>
            </a:r>
            <a:r>
              <a:rPr lang="en-US" dirty="0" err="1" smtClean="0"/>
              <a:t>calor</a:t>
            </a:r>
            <a:r>
              <a:rPr lang="en-US" dirty="0" smtClean="0"/>
              <a:t> da </a:t>
            </a:r>
            <a:r>
              <a:rPr lang="en-US" dirty="0" err="1" smtClean="0"/>
              <a:t>temperatura</a:t>
            </a:r>
            <a:r>
              <a:rPr lang="en-US" dirty="0" smtClean="0"/>
              <a:t> </a:t>
            </a:r>
            <a:r>
              <a:rPr lang="en-US" dirty="0" err="1" smtClean="0"/>
              <a:t>maior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menor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09371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9" grpId="0" animBg="1"/>
      <p:bldP spid="21" grpId="0" animBg="1"/>
      <p:bldP spid="22" grpId="0"/>
      <p:bldP spid="23" grpId="0"/>
      <p:bldP spid="2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338049" y="3569732"/>
                <a:ext cx="6330295" cy="461665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>
                      <a:shade val="30000"/>
                      <a:satMod val="115000"/>
                    </a:srgbClr>
                  </a:gs>
                  <a:gs pos="50000">
                    <a:srgbClr val="92D050">
                      <a:shade val="67500"/>
                      <a:satMod val="115000"/>
                    </a:srgbClr>
                  </a:gs>
                  <a:gs pos="100000">
                    <a:srgbClr val="92D05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𝑘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𝑅</m:t>
                      </m:r>
                      <m:r>
                        <a:rPr lang="en-US" sz="2400" b="0" i="1" smtClean="0">
                          <a:latin typeface="Cambria Math"/>
                        </a:rPr>
                        <m:t>   (</m:t>
                      </m:r>
                      <m:r>
                        <a:rPr lang="en-US" sz="2400" b="0" i="1" smtClean="0">
                          <a:latin typeface="Cambria Math"/>
                        </a:rPr>
                        <m:t>𝑟𝑒𝑠𝑖𝑠𝑡</m:t>
                      </m:r>
                      <m:r>
                        <a:rPr lang="en-US" sz="2400" b="0" i="1" smtClean="0">
                          <a:latin typeface="Cambria Math"/>
                        </a:rPr>
                        <m:t>ê</m:t>
                      </m:r>
                      <m:r>
                        <a:rPr lang="en-US" sz="2400" b="0" i="1" smtClean="0">
                          <a:latin typeface="Cambria Math"/>
                        </a:rPr>
                        <m:t>𝑛𝑐𝑖𝑎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/>
                        </a:rPr>
                        <m:t>𝑡</m:t>
                      </m:r>
                      <m:r>
                        <a:rPr lang="en-US" sz="2400" b="0" i="1" smtClean="0">
                          <a:latin typeface="Cambria Math"/>
                        </a:rPr>
                        <m:t>é</m:t>
                      </m:r>
                      <m:r>
                        <a:rPr lang="en-US" sz="2400" b="0" i="1" smtClean="0">
                          <a:latin typeface="Cambria Math"/>
                        </a:rPr>
                        <m:t>𝑟𝑚𝑖𝑐𝑎</m:t>
                      </m:r>
                      <m:r>
                        <a:rPr lang="en-US" sz="2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8049" y="3569732"/>
                <a:ext cx="6330295" cy="461665"/>
              </a:xfrm>
              <a:prstGeom prst="rect">
                <a:avLst/>
              </a:prstGeom>
              <a:blipFill rotWithShape="1">
                <a:blip r:embed="rId2"/>
                <a:stretch>
                  <a:fillRect t="-126667" b="-194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2514600" y="4407932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Unidade</a:t>
            </a:r>
            <a:r>
              <a:rPr lang="en-US" dirty="0" smtClean="0"/>
              <a:t> de H: no S.I J/s  (Watt)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338049" y="1219200"/>
                <a:ext cx="6330295" cy="793615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>
                      <a:shade val="30000"/>
                      <a:satMod val="115000"/>
                    </a:srgbClr>
                  </a:gs>
                  <a:gs pos="50000">
                    <a:srgbClr val="92D050">
                      <a:shade val="67500"/>
                      <a:satMod val="115000"/>
                    </a:srgbClr>
                  </a:gs>
                  <a:gs pos="100000">
                    <a:srgbClr val="92D05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→   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𝑑𝑄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=−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𝑘𝐴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𝑑𝑇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   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       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  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𝑑𝑇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=(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  <a:ea typeface="Cambria Math"/>
                        </a:rPr>
                        <m:t>)/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𝐿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8049" y="1219200"/>
                <a:ext cx="6330295" cy="793615"/>
              </a:xfrm>
              <a:prstGeom prst="rect">
                <a:avLst/>
              </a:prstGeom>
              <a:blipFill rotWithShape="1">
                <a:blip r:embed="rId3"/>
                <a:stretch>
                  <a:fillRect b="-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049" y="2420938"/>
            <a:ext cx="6330295" cy="864046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09986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28</a:t>
            </a:fld>
            <a:endParaRPr lang="pt-BR"/>
          </a:p>
        </p:txBody>
      </p:sp>
      <p:pic>
        <p:nvPicPr>
          <p:cNvPr id="4" name="Imagem 3" descr="Figura11_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920" y="332656"/>
            <a:ext cx="4346383" cy="5965279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51520" y="764704"/>
            <a:ext cx="3369064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Alguns valores de  condutividade.</a:t>
            </a:r>
          </a:p>
          <a:p>
            <a:r>
              <a:rPr lang="pt-BR" dirty="0" smtClean="0"/>
              <a:t>Fonte: </a:t>
            </a:r>
            <a:r>
              <a:rPr lang="pt-BR" i="1" dirty="0" smtClean="0"/>
              <a:t>Física 2</a:t>
            </a:r>
            <a:r>
              <a:rPr lang="pt-BR" dirty="0" smtClean="0"/>
              <a:t>, 5ª Edição, </a:t>
            </a:r>
            <a:r>
              <a:rPr lang="pt-BR" dirty="0" err="1" smtClean="0"/>
              <a:t>Resnick</a:t>
            </a:r>
            <a:r>
              <a:rPr lang="pt-BR" dirty="0" smtClean="0"/>
              <a:t>,</a:t>
            </a:r>
          </a:p>
          <a:p>
            <a:r>
              <a:rPr lang="pt-BR" dirty="0" err="1" smtClean="0"/>
              <a:t>Halliday</a:t>
            </a:r>
            <a:r>
              <a:rPr lang="pt-BR" dirty="0" smtClean="0"/>
              <a:t> e </a:t>
            </a:r>
            <a:r>
              <a:rPr lang="pt-BR" dirty="0" err="1" smtClean="0"/>
              <a:t>Krane</a:t>
            </a:r>
            <a:r>
              <a:rPr lang="pt-BR" dirty="0" smtClean="0"/>
              <a:t> (LTC).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09600" y="718222"/>
                <a:ext cx="78486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Exemplo (</a:t>
                </a:r>
                <a:r>
                  <a:rPr lang="en-US" dirty="0" err="1" smtClean="0"/>
                  <a:t>duas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placas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condutoras</a:t>
                </a:r>
                <a:r>
                  <a:rPr lang="en-US" dirty="0" smtClean="0"/>
                  <a:t> de </a:t>
                </a:r>
                <a:r>
                  <a:rPr lang="en-US" dirty="0" err="1" smtClean="0"/>
                  <a:t>calor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colocadas</a:t>
                </a:r>
                <a:r>
                  <a:rPr lang="en-US" dirty="0" smtClean="0"/>
                  <a:t> entre </a:t>
                </a:r>
                <a:r>
                  <a:rPr lang="en-US" dirty="0" err="1" smtClean="0"/>
                  <a:t>duas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fontes</a:t>
                </a:r>
                <a:r>
                  <a:rPr lang="en-US" dirty="0" smtClean="0"/>
                  <a:t> a </a:t>
                </a:r>
                <a:r>
                  <a:rPr lang="en-US" dirty="0" err="1" smtClean="0"/>
                  <a:t>temperaturas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𝐻</m:t>
                        </m:r>
                      </m:sub>
                    </m:sSub>
                  </m:oMath>
                </a14:m>
                <a:r>
                  <a:rPr lang="en-US" dirty="0" smtClean="0"/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𝐶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  <a:r>
                  <a:rPr lang="en-US" dirty="0" err="1" smtClean="0"/>
                  <a:t>onde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𝐻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𝐶</m:t>
                        </m:r>
                      </m:sub>
                    </m:sSub>
                  </m:oMath>
                </a14:m>
                <a:r>
                  <a:rPr lang="en-US" dirty="0" smtClean="0"/>
                  <a:t>)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718222"/>
                <a:ext cx="7848600" cy="923330"/>
              </a:xfrm>
              <a:prstGeom prst="rect">
                <a:avLst/>
              </a:prstGeom>
              <a:blipFill rotWithShape="1">
                <a:blip r:embed="rId2"/>
                <a:stretch>
                  <a:fillRect l="-621" t="-33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755230" y="1838227"/>
                <a:ext cx="4715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230" y="1838227"/>
                <a:ext cx="471539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5257800" y="1524000"/>
            <a:ext cx="1066800" cy="1186934"/>
            <a:chOff x="5576775" y="4513729"/>
            <a:chExt cx="1066800" cy="1186934"/>
          </a:xfrm>
        </p:grpSpPr>
        <p:sp>
          <p:nvSpPr>
            <p:cNvPr id="5" name="Rectangle 4"/>
            <p:cNvSpPr/>
            <p:nvPr/>
          </p:nvSpPr>
          <p:spPr>
            <a:xfrm>
              <a:off x="5576775" y="4938663"/>
              <a:ext cx="1066800" cy="76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5882260" y="5167263"/>
                  <a:ext cx="47333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𝐶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82260" y="5167263"/>
                  <a:ext cx="473335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5814356" y="4513729"/>
                  <a:ext cx="59163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14356" y="4513729"/>
                  <a:ext cx="591637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/>
          <p:cNvGrpSpPr/>
          <p:nvPr/>
        </p:nvGrpSpPr>
        <p:grpSpPr>
          <a:xfrm>
            <a:off x="2438400" y="1524000"/>
            <a:ext cx="1066800" cy="1186934"/>
            <a:chOff x="2757375" y="4513729"/>
            <a:chExt cx="1066800" cy="1186934"/>
          </a:xfrm>
        </p:grpSpPr>
        <p:sp>
          <p:nvSpPr>
            <p:cNvPr id="4" name="Rectangle 3"/>
            <p:cNvSpPr/>
            <p:nvPr/>
          </p:nvSpPr>
          <p:spPr>
            <a:xfrm>
              <a:off x="2757375" y="4938663"/>
              <a:ext cx="1066800" cy="7620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060199" y="5167263"/>
                  <a:ext cx="49449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𝐻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60199" y="5167263"/>
                  <a:ext cx="494494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3000150" y="4513729"/>
                  <a:ext cx="58124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𝐴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00150" y="4513729"/>
                  <a:ext cx="581249" cy="369332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" name="Rectangle 5"/>
          <p:cNvSpPr/>
          <p:nvPr/>
        </p:nvSpPr>
        <p:spPr>
          <a:xfrm>
            <a:off x="3500718" y="2207559"/>
            <a:ext cx="876300" cy="30928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377018" y="2207559"/>
            <a:ext cx="876300" cy="30928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576737" y="1808202"/>
                <a:ext cx="4662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6737" y="1808202"/>
                <a:ext cx="466217" cy="369332"/>
              </a:xfrm>
              <a:prstGeom prst="rect">
                <a:avLst/>
              </a:prstGeom>
              <a:blipFill rotWithShape="1">
                <a:blip r:embed="rId9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/>
          <p:cNvCxnSpPr>
            <a:endCxn id="18" idx="0"/>
          </p:cNvCxnSpPr>
          <p:nvPr/>
        </p:nvCxnSpPr>
        <p:spPr>
          <a:xfrm>
            <a:off x="4377019" y="2546866"/>
            <a:ext cx="239200" cy="3236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377018" y="2870485"/>
                <a:ext cx="4784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𝑋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7018" y="2870485"/>
                <a:ext cx="478401" cy="369332"/>
              </a:xfrm>
              <a:prstGeom prst="rect">
                <a:avLst/>
              </a:prstGeom>
              <a:blipFill rotWithShape="1">
                <a:blip r:embed="rId10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181100" y="3657600"/>
                <a:ext cx="6705600" cy="29694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pt-BR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𝐴</m:t>
                          </m:r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𝐻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pt-BR" i="1">
                                  <a:latin typeface="Cambria Math"/>
                                </a:rPr>
                                <m:t>𝑋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pt-BR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pt-BR" i="1">
                          <a:latin typeface="Cambria Math"/>
                        </a:rPr>
                        <m:t> </m:t>
                      </m:r>
                      <m:r>
                        <m:rPr>
                          <m:nor/>
                        </m:rPr>
                        <a:rPr lang="pt-BR">
                          <a:latin typeface="Cambria Math"/>
                        </a:rPr>
                        <m:t>e</m:t>
                      </m:r>
                      <m:r>
                        <a:rPr lang="pt-BR" i="1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pt-BR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pt-BR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𝐴</m:t>
                          </m:r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pt-BR" i="1">
                                  <a:latin typeface="Cambria Math"/>
                                </a:rPr>
                                <m:t>𝑋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𝐶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pt-BR" i="1">
                          <a:latin typeface="Cambria Math"/>
                        </a:rPr>
                        <m:t>, </m:t>
                      </m:r>
                      <m:r>
                        <m:rPr>
                          <m:nor/>
                        </m:rPr>
                        <a:rPr lang="pt-BR">
                          <a:latin typeface="Cambria Math"/>
                        </a:rPr>
                        <m:t>na</m:t>
                      </m:r>
                      <m:r>
                        <m:rPr>
                          <m:nor/>
                        </m:rPr>
                        <a:rPr lang="pt-BR">
                          <a:latin typeface="Cambria Math"/>
                        </a:rPr>
                        <m:t> </m:t>
                      </m:r>
                      <m:r>
                        <m:rPr>
                          <m:nor/>
                        </m:rPr>
                        <a:rPr lang="pt-BR">
                          <a:latin typeface="Cambria Math"/>
                        </a:rPr>
                        <m:t>interface</m:t>
                      </m:r>
                      <m:r>
                        <m:rPr>
                          <m:nor/>
                        </m:rPr>
                        <a:rPr lang="pt-BR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pt-BR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pt-BR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pt-BR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pt-BR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pt-BR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𝐻</m:t>
                      </m:r>
                      <m:r>
                        <m:rPr>
                          <m:nor/>
                        </m:rPr>
                        <a:rPr lang="pt-BR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US" dirty="0" smtClean="0">
                  <a:latin typeface="Cambria Math"/>
                </a:endParaRPr>
              </a:p>
              <a:p>
                <a:endParaRPr lang="pt-BR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pt-BR">
                          <a:latin typeface="Cambria Math"/>
                        </a:rPr>
                        <m:t> </m:t>
                      </m:r>
                      <m:r>
                        <m:rPr>
                          <m:nor/>
                        </m:rPr>
                        <a:rPr lang="pt-BR">
                          <a:latin typeface="Cambria Math"/>
                        </a:rPr>
                        <m:t>logo</m:t>
                      </m:r>
                      <m:r>
                        <m:rPr>
                          <m:nor/>
                        </m:rPr>
                        <a:rPr lang="pt-BR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𝐻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𝐴</m:t>
                          </m:r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𝐻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𝐶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sz="2000" dirty="0"/>
                  <a:t>R1 e R2 </a:t>
                </a:r>
                <a:r>
                  <a:rPr lang="en-US" sz="2000" dirty="0" err="1"/>
                  <a:t>são</a:t>
                </a:r>
                <a:r>
                  <a:rPr lang="en-US" sz="2000" dirty="0"/>
                  <a:t> as </a:t>
                </a:r>
                <a:r>
                  <a:rPr lang="en-US" sz="2000" dirty="0" err="1"/>
                  <a:t>resistências</a:t>
                </a:r>
                <a:r>
                  <a:rPr lang="en-US" sz="2000" dirty="0"/>
                  <a:t> </a:t>
                </a:r>
                <a:r>
                  <a:rPr lang="en-US" sz="2000" dirty="0" err="1"/>
                  <a:t>térmicas</a:t>
                </a:r>
                <a:r>
                  <a:rPr lang="en-US" sz="2000" dirty="0"/>
                  <a:t> de </a:t>
                </a:r>
                <a:r>
                  <a:rPr lang="en-US" sz="2000" dirty="0" err="1"/>
                  <a:t>cada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placa</a:t>
                </a:r>
                <a:r>
                  <a:rPr lang="en-US" sz="2000" dirty="0"/>
                  <a:t> e </a:t>
                </a:r>
                <a:r>
                  <a:rPr lang="en-US" sz="2000" i="1" dirty="0"/>
                  <a:t>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área</a:t>
                </a:r>
                <a:r>
                  <a:rPr lang="en-US" sz="2000" dirty="0"/>
                  <a:t> de </a:t>
                </a:r>
                <a:r>
                  <a:rPr lang="en-US" sz="2000" dirty="0" err="1"/>
                  <a:t>contato</a:t>
                </a:r>
                <a:r>
                  <a:rPr lang="en-US" sz="2000" dirty="0"/>
                  <a:t> entre </a:t>
                </a:r>
                <a:r>
                  <a:rPr lang="en-US" sz="2000" dirty="0" err="1"/>
                  <a:t>elas</a:t>
                </a:r>
                <a:r>
                  <a:rPr lang="en-US" sz="2000" dirty="0"/>
                  <a:t>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1100" y="3657600"/>
                <a:ext cx="6705600" cy="2969403"/>
              </a:xfrm>
              <a:prstGeom prst="rect">
                <a:avLst/>
              </a:prstGeom>
              <a:blipFill rotWithShape="1">
                <a:blip r:embed="rId11"/>
                <a:stretch>
                  <a:fillRect l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2070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 animBg="1"/>
      <p:bldP spid="13" grpId="0" animBg="1"/>
      <p:bldP spid="15" grpId="0"/>
      <p:bldP spid="18" grpId="0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 txBox="1">
            <a:spLocks/>
          </p:cNvSpPr>
          <p:nvPr/>
        </p:nvSpPr>
        <p:spPr>
          <a:xfrm>
            <a:off x="430306" y="608076"/>
            <a:ext cx="8229600" cy="1069848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Convecção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47700" y="1268760"/>
            <a:ext cx="7848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/>
              <a:t>O </a:t>
            </a:r>
            <a:r>
              <a:rPr lang="en-US" dirty="0" err="1" smtClean="0"/>
              <a:t>fenômeno</a:t>
            </a:r>
            <a:r>
              <a:rPr lang="en-US" smtClean="0"/>
              <a:t> de transferência</a:t>
            </a:r>
            <a:r>
              <a:rPr lang="en-US" dirty="0" smtClean="0"/>
              <a:t> de </a:t>
            </a:r>
            <a:r>
              <a:rPr lang="en-US" dirty="0" err="1" smtClean="0"/>
              <a:t>calor</a:t>
            </a:r>
            <a:r>
              <a:rPr lang="en-US" dirty="0" smtClean="0"/>
              <a:t> </a:t>
            </a:r>
            <a:r>
              <a:rPr lang="en-US" dirty="0" err="1" smtClean="0"/>
              <a:t>envolvendo</a:t>
            </a:r>
            <a:r>
              <a:rPr lang="en-US" dirty="0" smtClean="0"/>
              <a:t> o </a:t>
            </a:r>
            <a:r>
              <a:rPr lang="en-US" dirty="0" err="1" smtClean="0"/>
              <a:t>processo</a:t>
            </a:r>
            <a:r>
              <a:rPr lang="en-US" dirty="0" smtClean="0"/>
              <a:t> de </a:t>
            </a:r>
            <a:r>
              <a:rPr lang="en-US" dirty="0" err="1" smtClean="0"/>
              <a:t>convecção</a:t>
            </a:r>
            <a:r>
              <a:rPr lang="en-US" dirty="0" smtClean="0"/>
              <a:t> </a:t>
            </a:r>
            <a:r>
              <a:rPr lang="en-US" dirty="0" err="1" smtClean="0"/>
              <a:t>ocorre</a:t>
            </a:r>
            <a:r>
              <a:rPr lang="en-US" dirty="0" smtClean="0"/>
              <a:t> </a:t>
            </a:r>
            <a:r>
              <a:rPr lang="en-US" dirty="0" err="1" smtClean="0"/>
              <a:t>quando</a:t>
            </a:r>
            <a:r>
              <a:rPr lang="en-US" dirty="0" smtClean="0"/>
              <a:t>, </a:t>
            </a:r>
            <a:r>
              <a:rPr lang="en-US" dirty="0" err="1" smtClean="0"/>
              <a:t>partículas</a:t>
            </a:r>
            <a:r>
              <a:rPr lang="en-US" dirty="0" smtClean="0"/>
              <a:t> de um </a:t>
            </a:r>
            <a:r>
              <a:rPr lang="en-US" dirty="0" err="1" smtClean="0"/>
              <a:t>ambiente</a:t>
            </a:r>
            <a:r>
              <a:rPr lang="en-US" dirty="0" smtClean="0"/>
              <a:t>,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exemplo</a:t>
            </a:r>
            <a:r>
              <a:rPr lang="en-US" dirty="0" smtClean="0"/>
              <a:t> o </a:t>
            </a:r>
            <a:r>
              <a:rPr lang="en-US" dirty="0" err="1" smtClean="0"/>
              <a:t>ar</a:t>
            </a:r>
            <a:r>
              <a:rPr lang="en-US" dirty="0" smtClean="0"/>
              <a:t>, </a:t>
            </a:r>
            <a:r>
              <a:rPr lang="en-US" dirty="0" err="1" smtClean="0"/>
              <a:t>absorvem</a:t>
            </a:r>
            <a:r>
              <a:rPr lang="en-US" dirty="0" smtClean="0"/>
              <a:t> </a:t>
            </a:r>
            <a:r>
              <a:rPr lang="en-US" dirty="0" err="1" smtClean="0"/>
              <a:t>energia</a:t>
            </a:r>
            <a:r>
              <a:rPr lang="en-US" dirty="0" smtClean="0"/>
              <a:t> e </a:t>
            </a:r>
            <a:r>
              <a:rPr lang="en-US" dirty="0" err="1" smtClean="0"/>
              <a:t>estas</a:t>
            </a:r>
            <a:r>
              <a:rPr lang="en-US" dirty="0" smtClean="0"/>
              <a:t> </a:t>
            </a:r>
            <a:r>
              <a:rPr lang="en-US" dirty="0" err="1" smtClean="0"/>
              <a:t>partículas</a:t>
            </a:r>
            <a:r>
              <a:rPr lang="en-US" dirty="0" smtClean="0"/>
              <a:t> </a:t>
            </a:r>
            <a:r>
              <a:rPr lang="en-US" dirty="0" err="1" smtClean="0"/>
              <a:t>deslocam</a:t>
            </a:r>
            <a:r>
              <a:rPr lang="en-US" dirty="0" smtClean="0"/>
              <a:t>-se no </a:t>
            </a:r>
            <a:r>
              <a:rPr lang="en-US" dirty="0" err="1" smtClean="0"/>
              <a:t>meio</a:t>
            </a:r>
            <a:r>
              <a:rPr lang="en-US" dirty="0" smtClean="0"/>
              <a:t> de forma </a:t>
            </a:r>
            <a:r>
              <a:rPr lang="en-US" dirty="0" err="1" smtClean="0"/>
              <a:t>semelhante</a:t>
            </a:r>
            <a:r>
              <a:rPr lang="en-US" dirty="0" smtClean="0"/>
              <a:t> a um </a:t>
            </a:r>
            <a:r>
              <a:rPr lang="en-US" dirty="0" err="1" smtClean="0"/>
              <a:t>fluido</a:t>
            </a:r>
            <a:r>
              <a:rPr lang="en-US" dirty="0" smtClean="0"/>
              <a:t>. </a:t>
            </a:r>
            <a:r>
              <a:rPr lang="en-US" dirty="0" err="1" smtClean="0"/>
              <a:t>Assim</a:t>
            </a:r>
            <a:r>
              <a:rPr lang="en-US" dirty="0" smtClean="0"/>
              <a:t> o </a:t>
            </a:r>
            <a:r>
              <a:rPr lang="en-US" dirty="0" err="1" smtClean="0"/>
              <a:t>calor</a:t>
            </a:r>
            <a:r>
              <a:rPr lang="en-US" dirty="0" smtClean="0"/>
              <a:t> é </a:t>
            </a:r>
            <a:r>
              <a:rPr lang="en-US" dirty="0" err="1" smtClean="0"/>
              <a:t>transferido</a:t>
            </a:r>
            <a:r>
              <a:rPr lang="en-US" dirty="0" smtClean="0"/>
              <a:t> de </a:t>
            </a:r>
            <a:r>
              <a:rPr lang="en-US" dirty="0" err="1" smtClean="0"/>
              <a:t>uma</a:t>
            </a:r>
            <a:r>
              <a:rPr lang="en-US" dirty="0" smtClean="0"/>
              <a:t> </a:t>
            </a:r>
            <a:r>
              <a:rPr lang="en-US" dirty="0" err="1" smtClean="0"/>
              <a:t>região</a:t>
            </a:r>
            <a:r>
              <a:rPr lang="en-US" dirty="0" smtClean="0"/>
              <a:t> para </a:t>
            </a:r>
            <a:r>
              <a:rPr lang="en-US" dirty="0" err="1" smtClean="0"/>
              <a:t>outra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um </a:t>
            </a:r>
            <a:r>
              <a:rPr lang="en-US" dirty="0" err="1" smtClean="0"/>
              <a:t>ambiente</a:t>
            </a:r>
            <a:r>
              <a:rPr lang="en-US" dirty="0" smtClean="0"/>
              <a:t>.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algumas</a:t>
            </a:r>
            <a:r>
              <a:rPr lang="en-US" dirty="0" smtClean="0"/>
              <a:t> </a:t>
            </a:r>
            <a:r>
              <a:rPr lang="en-US" dirty="0" err="1" smtClean="0"/>
              <a:t>situações</a:t>
            </a:r>
            <a:r>
              <a:rPr lang="en-US" dirty="0" smtClean="0"/>
              <a:t> </a:t>
            </a:r>
            <a:r>
              <a:rPr lang="en-US" dirty="0" err="1" smtClean="0"/>
              <a:t>pode</a:t>
            </a:r>
            <a:r>
              <a:rPr lang="en-US" dirty="0" smtClean="0"/>
              <a:t>-se </a:t>
            </a:r>
            <a:r>
              <a:rPr lang="en-US" dirty="0" err="1" smtClean="0"/>
              <a:t>estabelecer</a:t>
            </a:r>
            <a:r>
              <a:rPr lang="en-US" dirty="0" smtClean="0"/>
              <a:t> um regime </a:t>
            </a:r>
            <a:r>
              <a:rPr lang="en-US" dirty="0" err="1" smtClean="0"/>
              <a:t>estacionário</a:t>
            </a:r>
            <a:r>
              <a:rPr lang="en-US" dirty="0" smtClean="0"/>
              <a:t> de </a:t>
            </a:r>
            <a:r>
              <a:rPr lang="en-US" dirty="0" err="1" smtClean="0"/>
              <a:t>transferência</a:t>
            </a:r>
            <a:r>
              <a:rPr lang="en-US" dirty="0" smtClean="0"/>
              <a:t> de </a:t>
            </a:r>
            <a:r>
              <a:rPr lang="en-US" dirty="0" err="1" smtClean="0"/>
              <a:t>calor</a:t>
            </a:r>
            <a:r>
              <a:rPr lang="en-US" dirty="0" smtClean="0"/>
              <a:t> </a:t>
            </a:r>
            <a:r>
              <a:rPr lang="en-US" dirty="0" err="1" smtClean="0"/>
              <a:t>descrito</a:t>
            </a:r>
            <a:r>
              <a:rPr lang="en-US" dirty="0" smtClean="0"/>
              <a:t> </a:t>
            </a:r>
            <a:r>
              <a:rPr lang="en-US" dirty="0" err="1" smtClean="0"/>
              <a:t>pela</a:t>
            </a:r>
            <a:r>
              <a:rPr lang="en-US" dirty="0" smtClean="0"/>
              <a:t> </a:t>
            </a:r>
            <a:r>
              <a:rPr lang="en-US" dirty="0" err="1" smtClean="0"/>
              <a:t>relação</a:t>
            </a:r>
            <a:r>
              <a:rPr lang="en-US" dirty="0" smtClean="0"/>
              <a:t> </a:t>
            </a:r>
            <a:r>
              <a:rPr lang="en-US" dirty="0" err="1" smtClean="0"/>
              <a:t>abaixo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Onde</a:t>
            </a:r>
            <a:r>
              <a:rPr lang="en-US" dirty="0" smtClean="0"/>
              <a:t> </a:t>
            </a:r>
            <a:r>
              <a:rPr lang="en-US" i="1" dirty="0" smtClean="0"/>
              <a:t>h</a:t>
            </a:r>
            <a:r>
              <a:rPr lang="en-US" dirty="0" smtClean="0"/>
              <a:t> é o </a:t>
            </a:r>
            <a:r>
              <a:rPr lang="en-US" dirty="0" err="1" smtClean="0"/>
              <a:t>coeficiente</a:t>
            </a:r>
            <a:r>
              <a:rPr lang="en-US" dirty="0" smtClean="0"/>
              <a:t> de </a:t>
            </a:r>
            <a:r>
              <a:rPr lang="en-US" dirty="0" err="1" smtClean="0"/>
              <a:t>convecção</a:t>
            </a:r>
            <a:r>
              <a:rPr lang="en-US" dirty="0" smtClean="0"/>
              <a:t>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área</a:t>
            </a:r>
            <a:r>
              <a:rPr lang="en-US" dirty="0" smtClean="0"/>
              <a:t> do material a </a:t>
            </a:r>
            <a:r>
              <a:rPr lang="en-US" dirty="0" err="1" smtClean="0"/>
              <a:t>temperatura</a:t>
            </a:r>
            <a:r>
              <a:rPr lang="en-US" dirty="0" smtClean="0"/>
              <a:t> </a:t>
            </a:r>
            <a:r>
              <a:rPr lang="en-US" i="1" dirty="0" err="1" smtClean="0"/>
              <a:t>Ts</a:t>
            </a:r>
            <a:r>
              <a:rPr lang="en-US" i="1" dirty="0" smtClean="0"/>
              <a:t> </a:t>
            </a:r>
            <a:r>
              <a:rPr lang="en-US" dirty="0" smtClean="0"/>
              <a:t>e </a:t>
            </a:r>
            <a:r>
              <a:rPr lang="en-US" i="1" dirty="0" smtClean="0"/>
              <a:t>T∞</a:t>
            </a:r>
            <a:r>
              <a:rPr lang="en-US" dirty="0" smtClean="0"/>
              <a:t> a </a:t>
            </a:r>
            <a:r>
              <a:rPr lang="en-US" dirty="0" err="1" smtClean="0"/>
              <a:t>temperatura</a:t>
            </a:r>
            <a:r>
              <a:rPr lang="en-US" dirty="0" smtClean="0"/>
              <a:t> do </a:t>
            </a:r>
            <a:r>
              <a:rPr lang="en-US" dirty="0" err="1" smtClean="0"/>
              <a:t>fluido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circula</a:t>
            </a:r>
            <a:r>
              <a:rPr lang="en-US" dirty="0" smtClean="0"/>
              <a:t> </a:t>
            </a:r>
            <a:r>
              <a:rPr lang="en-US" dirty="0" err="1" smtClean="0"/>
              <a:t>pelo</a:t>
            </a:r>
            <a:r>
              <a:rPr lang="en-US" dirty="0" smtClean="0"/>
              <a:t> </a:t>
            </a:r>
            <a:r>
              <a:rPr lang="en-US" dirty="0" err="1" smtClean="0"/>
              <a:t>ambiente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940118" y="2866129"/>
                <a:ext cx="32766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/>
                        </a:rPr>
                        <m:t>𝑄</m:t>
                      </m:r>
                      <m:r>
                        <a:rPr lang="en-US" sz="3200" b="0" i="1" smtClean="0">
                          <a:latin typeface="Cambria Math"/>
                        </a:rPr>
                        <m:t>=</m:t>
                      </m:r>
                      <m:r>
                        <a:rPr lang="en-US" sz="3200" b="0" i="1" smtClean="0">
                          <a:latin typeface="Cambria Math"/>
                        </a:rPr>
                        <m:t>h𝐴</m:t>
                      </m:r>
                      <m:r>
                        <a:rPr lang="en-US" sz="3200" b="0" i="1" smtClean="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/>
                            </a:rPr>
                            <m:t>𝑆</m:t>
                          </m:r>
                        </m:sub>
                      </m:sSub>
                      <m:r>
                        <a:rPr lang="en-US" sz="32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b>
                      </m:sSub>
                      <m:r>
                        <a:rPr lang="en-US" sz="32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0118" y="2866129"/>
                <a:ext cx="3276600" cy="584775"/>
              </a:xfrm>
              <a:prstGeom prst="rect">
                <a:avLst/>
              </a:prstGeom>
              <a:blipFill rotWithShape="1">
                <a:blip r:embed="rId2"/>
                <a:stretch>
                  <a:fillRect t="-12500" r="-5762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1935012" y="4343726"/>
            <a:ext cx="5273976" cy="1685366"/>
            <a:chOff x="1752600" y="5020234"/>
            <a:chExt cx="5273976" cy="1685366"/>
          </a:xfrm>
        </p:grpSpPr>
        <p:sp>
          <p:nvSpPr>
            <p:cNvPr id="12" name="Rectangle 11"/>
            <p:cNvSpPr/>
            <p:nvPr/>
          </p:nvSpPr>
          <p:spPr>
            <a:xfrm>
              <a:off x="1752600" y="5020234"/>
              <a:ext cx="5273976" cy="1685366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ight Arrow 29"/>
            <p:cNvSpPr/>
            <p:nvPr/>
          </p:nvSpPr>
          <p:spPr>
            <a:xfrm>
              <a:off x="3048000" y="5522260"/>
              <a:ext cx="1066800" cy="228600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ight Arrow 30"/>
            <p:cNvSpPr/>
            <p:nvPr/>
          </p:nvSpPr>
          <p:spPr>
            <a:xfrm>
              <a:off x="4485715" y="5486400"/>
              <a:ext cx="1066800" cy="264459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ight Arrow 27"/>
            <p:cNvSpPr/>
            <p:nvPr/>
          </p:nvSpPr>
          <p:spPr>
            <a:xfrm>
              <a:off x="2922494" y="5110256"/>
              <a:ext cx="1066800" cy="228600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ight Arrow 28"/>
            <p:cNvSpPr/>
            <p:nvPr/>
          </p:nvSpPr>
          <p:spPr>
            <a:xfrm>
              <a:off x="4472268" y="5110256"/>
              <a:ext cx="1066800" cy="264459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Can 6"/>
            <p:cNvSpPr/>
            <p:nvPr/>
          </p:nvSpPr>
          <p:spPr>
            <a:xfrm>
              <a:off x="3524250" y="5206908"/>
              <a:ext cx="1181100" cy="935504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Arrow 7"/>
            <p:cNvSpPr/>
            <p:nvPr/>
          </p:nvSpPr>
          <p:spPr>
            <a:xfrm>
              <a:off x="2895600" y="5369860"/>
              <a:ext cx="1066800" cy="228600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ight Arrow 26"/>
            <p:cNvSpPr/>
            <p:nvPr/>
          </p:nvSpPr>
          <p:spPr>
            <a:xfrm>
              <a:off x="4333315" y="5334000"/>
              <a:ext cx="1066800" cy="264459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ight Arrow 31"/>
            <p:cNvSpPr/>
            <p:nvPr/>
          </p:nvSpPr>
          <p:spPr>
            <a:xfrm>
              <a:off x="3048000" y="5827060"/>
              <a:ext cx="1066800" cy="228600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ight Arrow 32"/>
            <p:cNvSpPr/>
            <p:nvPr/>
          </p:nvSpPr>
          <p:spPr>
            <a:xfrm>
              <a:off x="4495800" y="5791201"/>
              <a:ext cx="1066800" cy="264459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Bent Arrow 8"/>
            <p:cNvSpPr/>
            <p:nvPr/>
          </p:nvSpPr>
          <p:spPr>
            <a:xfrm>
              <a:off x="2362200" y="5598459"/>
              <a:ext cx="381000" cy="1030941"/>
            </a:xfrm>
            <a:prstGeom prst="ben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4" name="Bent Arrow 33"/>
            <p:cNvSpPr/>
            <p:nvPr/>
          </p:nvSpPr>
          <p:spPr>
            <a:xfrm flipH="1" flipV="1">
              <a:off x="5791200" y="5598460"/>
              <a:ext cx="381000" cy="1030941"/>
            </a:xfrm>
            <a:prstGeom prst="ben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5" name="Right Arrow 34"/>
            <p:cNvSpPr/>
            <p:nvPr/>
          </p:nvSpPr>
          <p:spPr>
            <a:xfrm rot="10800000">
              <a:off x="3619500" y="6373906"/>
              <a:ext cx="1066800" cy="264459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6190129" y="5827060"/>
                  <a:ext cx="836447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36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3600" i="1" smtClean="0">
                                <a:latin typeface="Cambria Math"/>
                                <a:ea typeface="Cambria Math"/>
                              </a:rPr>
                              <m:t>∞</m:t>
                            </m:r>
                          </m:sub>
                        </m:sSub>
                      </m:oMath>
                    </m:oMathPara>
                  </a14:m>
                  <a:endParaRPr lang="en-US" sz="3600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90129" y="5827060"/>
                  <a:ext cx="836447" cy="646331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3766751" y="5406043"/>
                  <a:ext cx="778355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40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4000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4000" b="0" i="1" smtClean="0">
                                <a:latin typeface="Cambria Math"/>
                              </a:rPr>
                              <m:t>𝑆</m:t>
                            </m:r>
                          </m:sub>
                        </m:sSub>
                      </m:oMath>
                    </m:oMathPara>
                  </a14:m>
                  <a:endParaRPr lang="en-US" sz="4000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66751" y="5406043"/>
                  <a:ext cx="778355" cy="707886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2284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09600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Exemplo</a:t>
            </a:r>
            <a:endParaRPr lang="en-US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6381328"/>
            <a:ext cx="33909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4302" t="13333" r="5353" b="10000"/>
          <a:stretch>
            <a:fillRect/>
          </a:stretch>
        </p:blipFill>
        <p:spPr bwMode="auto">
          <a:xfrm>
            <a:off x="5004048" y="1268760"/>
            <a:ext cx="3024336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212976"/>
            <a:ext cx="3314190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 cstate="print"/>
          <a:srcRect l="2444" t="4167" r="4699" b="4167"/>
          <a:stretch>
            <a:fillRect/>
          </a:stretch>
        </p:blipFill>
        <p:spPr bwMode="auto">
          <a:xfrm>
            <a:off x="971600" y="4581128"/>
            <a:ext cx="3312368" cy="191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Espaço Reservado para Conteúdo 2"/>
          <p:cNvSpPr txBox="1">
            <a:spLocks/>
          </p:cNvSpPr>
          <p:nvPr/>
        </p:nvSpPr>
        <p:spPr>
          <a:xfrm>
            <a:off x="971600" y="1088740"/>
            <a:ext cx="3816424" cy="2797460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2400" dirty="0" smtClean="0"/>
              <a:t>Correntes de convecção</a:t>
            </a:r>
          </a:p>
          <a:p>
            <a:pPr algn="just"/>
            <a:endParaRPr lang="pt-BR" sz="2400" dirty="0" smtClean="0"/>
          </a:p>
          <a:p>
            <a:pPr algn="just"/>
            <a:r>
              <a:rPr lang="pt-BR" sz="1800" dirty="0" smtClean="0"/>
              <a:t>A colocação de </a:t>
            </a:r>
            <a:r>
              <a:rPr lang="pt-BR" sz="1800" i="1" dirty="0" smtClean="0"/>
              <a:t>aberturas</a:t>
            </a:r>
            <a:r>
              <a:rPr lang="pt-BR" sz="1800" dirty="0" smtClean="0"/>
              <a:t> nas coberturas aumenta a ventilação natural e transferem o calor pela formação de uma camada de ar móvel entre o forro e o telhado.</a:t>
            </a:r>
          </a:p>
        </p:txBody>
      </p:sp>
    </p:spTree>
    <p:extLst>
      <p:ext uri="{BB962C8B-B14F-4D97-AF65-F5344CB8AC3E}">
        <p14:creationId xmlns:p14="http://schemas.microsoft.com/office/powerpoint/2010/main" val="4440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3275856" y="1988840"/>
            <a:ext cx="1440160" cy="50405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32</a:t>
            </a:fld>
            <a:endParaRPr lang="pt-BR"/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8148457"/>
              </p:ext>
            </p:extLst>
          </p:nvPr>
        </p:nvGraphicFramePr>
        <p:xfrm>
          <a:off x="2280964" y="635045"/>
          <a:ext cx="367347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72" name="Equação" r:id="rId3" imgW="2298600" imgH="393480" progId="Equation.3">
                  <p:embed/>
                </p:oleObj>
              </mc:Choice>
              <mc:Fallback>
                <p:oleObj name="Equação" r:id="rId3" imgW="229860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0964" y="635045"/>
                        <a:ext cx="3673475" cy="628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6156176" y="764704"/>
            <a:ext cx="227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Fluxo de calor (W/m</a:t>
            </a:r>
            <a:r>
              <a:rPr lang="pt-BR" baseline="30000" dirty="0" smtClean="0"/>
              <a:t>2</a:t>
            </a:r>
            <a:r>
              <a:rPr lang="pt-BR" dirty="0" smtClean="0"/>
              <a:t>)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755576" y="1484784"/>
            <a:ext cx="262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No espaço tridimensional,</a:t>
            </a:r>
            <a:endParaRPr lang="pt-BR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3371850" y="2060575"/>
          <a:ext cx="173037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73" name="Equação" r:id="rId5" imgW="901440" imgH="203040" progId="Equation.3">
                  <p:embed/>
                </p:oleObj>
              </mc:Choice>
              <mc:Fallback>
                <p:oleObj name="Equação" r:id="rId5" imgW="90144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1850" y="2060575"/>
                        <a:ext cx="1730375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5220072" y="2032712"/>
            <a:ext cx="1468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Lei de Fourier</a:t>
            </a:r>
            <a:endParaRPr lang="pt-BR" dirty="0"/>
          </a:p>
        </p:txBody>
      </p:sp>
      <p:pic>
        <p:nvPicPr>
          <p:cNvPr id="10" name="Imagem 9" descr="Figura11_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71600" y="2852936"/>
            <a:ext cx="3397110" cy="2802244"/>
          </a:xfrm>
          <a:prstGeom prst="rect">
            <a:avLst/>
          </a:prstGeom>
        </p:spPr>
      </p:pic>
      <p:graphicFrame>
        <p:nvGraphicFramePr>
          <p:cNvPr id="11" name="Objeto 10"/>
          <p:cNvGraphicFramePr>
            <a:graphicFrameLocks noChangeAspect="1"/>
          </p:cNvGraphicFramePr>
          <p:nvPr/>
        </p:nvGraphicFramePr>
        <p:xfrm>
          <a:off x="5304480" y="2792062"/>
          <a:ext cx="864096" cy="4066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74" name="Equação" r:id="rId8" imgW="431640" imgH="203040" progId="Equation.3">
                  <p:embed/>
                </p:oleObj>
              </mc:Choice>
              <mc:Fallback>
                <p:oleObj name="Equação" r:id="rId8" imgW="43164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4480" y="2792062"/>
                        <a:ext cx="864096" cy="4066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aixaDeTexto 11"/>
          <p:cNvSpPr txBox="1"/>
          <p:nvPr/>
        </p:nvSpPr>
        <p:spPr>
          <a:xfrm>
            <a:off x="6156176" y="2780928"/>
            <a:ext cx="24392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quantidade de calor por</a:t>
            </a:r>
          </a:p>
          <a:p>
            <a:r>
              <a:rPr lang="pt-BR" dirty="0" smtClean="0"/>
              <a:t>unidade de tempo que </a:t>
            </a:r>
          </a:p>
          <a:p>
            <a:r>
              <a:rPr lang="pt-BR" dirty="0" smtClean="0"/>
              <a:t>atravessa a área </a:t>
            </a:r>
            <a:r>
              <a:rPr lang="pt-BR" b="1" dirty="0" err="1" smtClean="0"/>
              <a:t>ds</a:t>
            </a:r>
            <a:endParaRPr lang="pt-BR" b="1" dirty="0"/>
          </a:p>
        </p:txBody>
      </p:sp>
      <p:graphicFrame>
        <p:nvGraphicFramePr>
          <p:cNvPr id="13" name="Objeto 12"/>
          <p:cNvGraphicFramePr>
            <a:graphicFrameLocks noChangeAspect="1"/>
          </p:cNvGraphicFramePr>
          <p:nvPr/>
        </p:nvGraphicFramePr>
        <p:xfrm>
          <a:off x="5220073" y="3861048"/>
          <a:ext cx="1800200" cy="7064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75" name="Equação" r:id="rId10" imgW="1002960" imgH="393480" progId="Equation.3">
                  <p:embed/>
                </p:oleObj>
              </mc:Choice>
              <mc:Fallback>
                <p:oleObj name="Equação" r:id="rId10" imgW="100296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3" y="3861048"/>
                        <a:ext cx="1800200" cy="70640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Conector reto 14"/>
          <p:cNvCxnSpPr/>
          <p:nvPr/>
        </p:nvCxnSpPr>
        <p:spPr>
          <a:xfrm rot="16200000" flipH="1">
            <a:off x="6480212" y="4977172"/>
            <a:ext cx="648072" cy="576064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/>
          <p:cNvCxnSpPr/>
          <p:nvPr/>
        </p:nvCxnSpPr>
        <p:spPr>
          <a:xfrm flipV="1">
            <a:off x="6862188" y="5157192"/>
            <a:ext cx="1584176" cy="14401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de seta reta 24"/>
          <p:cNvCxnSpPr/>
          <p:nvPr/>
        </p:nvCxnSpPr>
        <p:spPr>
          <a:xfrm flipV="1">
            <a:off x="6804248" y="4509120"/>
            <a:ext cx="864096" cy="7920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Objeto 25"/>
          <p:cNvGraphicFramePr>
            <a:graphicFrameLocks noChangeAspect="1"/>
          </p:cNvGraphicFramePr>
          <p:nvPr/>
        </p:nvGraphicFramePr>
        <p:xfrm>
          <a:off x="7740352" y="4221088"/>
          <a:ext cx="351532" cy="4921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76" name="Equação" r:id="rId12" imgW="126720" imgH="177480" progId="Equation.3">
                  <p:embed/>
                </p:oleObj>
              </mc:Choice>
              <mc:Fallback>
                <p:oleObj name="Equação" r:id="rId12" imgW="126720" imgH="1774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352" y="4221088"/>
                        <a:ext cx="351532" cy="49214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to 26"/>
          <p:cNvGraphicFramePr>
            <a:graphicFrameLocks noChangeAspect="1"/>
          </p:cNvGraphicFramePr>
          <p:nvPr/>
        </p:nvGraphicFramePr>
        <p:xfrm>
          <a:off x="8460432" y="4941168"/>
          <a:ext cx="351532" cy="562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77" name="Equação" r:id="rId14" imgW="126720" imgH="203040" progId="Equation.3">
                  <p:embed/>
                </p:oleObj>
              </mc:Choice>
              <mc:Fallback>
                <p:oleObj name="Equação" r:id="rId14" imgW="126720" imgH="2030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0432" y="4941168"/>
                        <a:ext cx="351532" cy="5624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Forma livre 29"/>
          <p:cNvSpPr/>
          <p:nvPr/>
        </p:nvSpPr>
        <p:spPr>
          <a:xfrm>
            <a:off x="7244862" y="4951828"/>
            <a:ext cx="253218" cy="295421"/>
          </a:xfrm>
          <a:custGeom>
            <a:avLst/>
            <a:gdLst>
              <a:gd name="connsiteX0" fmla="*/ 0 w 253218"/>
              <a:gd name="connsiteY0" fmla="*/ 0 h 295421"/>
              <a:gd name="connsiteX1" fmla="*/ 112541 w 253218"/>
              <a:gd name="connsiteY1" fmla="*/ 84406 h 295421"/>
              <a:gd name="connsiteX2" fmla="*/ 140676 w 253218"/>
              <a:gd name="connsiteY2" fmla="*/ 126609 h 295421"/>
              <a:gd name="connsiteX3" fmla="*/ 196947 w 253218"/>
              <a:gd name="connsiteY3" fmla="*/ 182880 h 295421"/>
              <a:gd name="connsiteX4" fmla="*/ 253218 w 253218"/>
              <a:gd name="connsiteY4" fmla="*/ 295421 h 295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218" h="295421">
                <a:moveTo>
                  <a:pt x="0" y="0"/>
                </a:moveTo>
                <a:cubicBezTo>
                  <a:pt x="38581" y="25720"/>
                  <a:pt x="82799" y="47228"/>
                  <a:pt x="112541" y="84406"/>
                </a:cubicBezTo>
                <a:cubicBezTo>
                  <a:pt x="123103" y="97608"/>
                  <a:pt x="129673" y="113772"/>
                  <a:pt x="140676" y="126609"/>
                </a:cubicBezTo>
                <a:cubicBezTo>
                  <a:pt x="157939" y="146749"/>
                  <a:pt x="196947" y="182880"/>
                  <a:pt x="196947" y="182880"/>
                </a:cubicBezTo>
                <a:cubicBezTo>
                  <a:pt x="229277" y="279868"/>
                  <a:pt x="204112" y="246315"/>
                  <a:pt x="253218" y="295421"/>
                </a:cubicBezTo>
              </a:path>
            </a:pathLst>
          </a:cu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7380312" y="4787860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 smtClean="0">
                <a:sym typeface="Symbol"/>
              </a:rPr>
              <a:t></a:t>
            </a:r>
            <a:endParaRPr lang="pt-BR" sz="2400" dirty="0"/>
          </a:p>
        </p:txBody>
      </p:sp>
      <p:sp>
        <p:nvSpPr>
          <p:cNvPr id="32" name="CaixaDeTexto 31"/>
          <p:cNvSpPr txBox="1"/>
          <p:nvPr/>
        </p:nvSpPr>
        <p:spPr>
          <a:xfrm>
            <a:off x="6372200" y="4509120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 err="1" smtClean="0"/>
              <a:t>ds</a:t>
            </a:r>
            <a:endParaRPr lang="pt-BR" sz="2400" dirty="0"/>
          </a:p>
        </p:txBody>
      </p:sp>
      <p:sp>
        <p:nvSpPr>
          <p:cNvPr id="33" name="CaixaDeTexto 32"/>
          <p:cNvSpPr txBox="1"/>
          <p:nvPr/>
        </p:nvSpPr>
        <p:spPr>
          <a:xfrm>
            <a:off x="6690036" y="2023420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(11.15)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20613" y="640247"/>
                <a:ext cx="1647822" cy="6182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𝑑𝑄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latin typeface="Cambria Math"/>
                          <a:ea typeface="Cambria Math"/>
                        </a:rPr>
                        <m:t>=−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𝑘𝐴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𝑑𝑇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𝑑𝑥</m:t>
                          </m:r>
                        </m:den>
                      </m:f>
                      <m:r>
                        <a:rPr lang="en-US" i="1"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613" y="640247"/>
                <a:ext cx="1647822" cy="618246"/>
              </a:xfrm>
              <a:prstGeom prst="rect">
                <a:avLst/>
              </a:prstGeom>
              <a:blipFill rotWithShape="1">
                <a:blip r:embed="rId16"/>
                <a:stretch>
                  <a:fillRect r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33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403648" y="673340"/>
            <a:ext cx="6239529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dirty="0" smtClean="0"/>
              <a:t>Lei de Fourier - Principio básico às trocas de calor no escoamento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2279650" y="1125538"/>
          <a:ext cx="3935413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63" name="Equação" r:id="rId3" imgW="2133360" imgH="203040" progId="Equation.3">
                  <p:embed/>
                </p:oleObj>
              </mc:Choice>
              <mc:Fallback>
                <p:oleObj name="Equação" r:id="rId3" imgW="213336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650" y="1125538"/>
                        <a:ext cx="3935413" cy="374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971600" y="1628800"/>
            <a:ext cx="508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Contribuição das paredes perpendiculares ao eixo-x:</a:t>
            </a:r>
            <a:endParaRPr lang="pt-BR" dirty="0"/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2279030" y="2204864"/>
          <a:ext cx="4309194" cy="35195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64" name="Equação" r:id="rId5" imgW="2425680" imgH="1981080" progId="Equation.3">
                  <p:embed/>
                </p:oleObj>
              </mc:Choice>
              <mc:Fallback>
                <p:oleObj name="Equação" r:id="rId5" imgW="2425680" imgH="19810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030" y="2204864"/>
                        <a:ext cx="4309194" cy="35195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3131840" y="1700808"/>
            <a:ext cx="3096344" cy="79208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34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683568" y="692696"/>
            <a:ext cx="81985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Estamos considerando, nesta dedução, que a condutibilidade térmica (</a:t>
            </a:r>
            <a:r>
              <a:rPr lang="pt-BR" i="1" dirty="0" smtClean="0">
                <a:sym typeface="Symbol"/>
              </a:rPr>
              <a:t>k</a:t>
            </a:r>
            <a:r>
              <a:rPr lang="pt-BR" dirty="0" smtClean="0">
                <a:sym typeface="Symbol"/>
              </a:rPr>
              <a:t>) é constante.</a:t>
            </a:r>
          </a:p>
          <a:p>
            <a:r>
              <a:rPr lang="pt-BR" dirty="0" smtClean="0">
                <a:sym typeface="Symbol"/>
              </a:rPr>
              <a:t>Levando em conta as contribuições análogas das paredes perpendiculares aos eixos y</a:t>
            </a:r>
          </a:p>
          <a:p>
            <a:r>
              <a:rPr lang="pt-BR" dirty="0" smtClean="0">
                <a:sym typeface="Symbol"/>
              </a:rPr>
              <a:t>e z, podemos escrever: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3376613" y="1773238"/>
          <a:ext cx="2605087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85" name="Equação" r:id="rId3" imgW="1701720" imgH="419040" progId="Equation.3">
                  <p:embed/>
                </p:oleObj>
              </mc:Choice>
              <mc:Fallback>
                <p:oleObj name="Equação" r:id="rId3" imgW="170172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6613" y="1773238"/>
                        <a:ext cx="2605087" cy="641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6667369" y="1844824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(11.16)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755576" y="3068960"/>
            <a:ext cx="79090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Para o cálculo da taxa de variação da energia interna da parcela de fluido devemos</a:t>
            </a:r>
          </a:p>
          <a:p>
            <a:r>
              <a:rPr lang="pt-BR" dirty="0" smtClean="0"/>
              <a:t>considerar as contribuições 11.16 e 11.14:</a:t>
            </a:r>
            <a:endParaRPr lang="pt-BR" dirty="0"/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/>
        </p:nvGraphicFramePr>
        <p:xfrm>
          <a:off x="2493963" y="3933825"/>
          <a:ext cx="4440237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86" name="Equação" r:id="rId5" imgW="2920680" imgH="444240" progId="Equation.3">
                  <p:embed/>
                </p:oleObj>
              </mc:Choice>
              <mc:Fallback>
                <p:oleObj name="Equação" r:id="rId5" imgW="2920680" imgH="4442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3963" y="3933825"/>
                        <a:ext cx="4440237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755576" y="4869160"/>
            <a:ext cx="3451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Se usamos a equação constitutiva,</a:t>
            </a:r>
            <a:endParaRPr lang="pt-BR" dirty="0"/>
          </a:p>
        </p:txBody>
      </p:sp>
      <p:graphicFrame>
        <p:nvGraphicFramePr>
          <p:cNvPr id="11" name="Objeto 10"/>
          <p:cNvGraphicFramePr>
            <a:graphicFrameLocks noChangeAspect="1"/>
          </p:cNvGraphicFramePr>
          <p:nvPr/>
        </p:nvGraphicFramePr>
        <p:xfrm>
          <a:off x="3095625" y="5300663"/>
          <a:ext cx="3098800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87" name="Equação" r:id="rId7" imgW="1892160" imgH="241200" progId="Equation.3">
                  <p:embed/>
                </p:oleObj>
              </mc:Choice>
              <mc:Fallback>
                <p:oleObj name="Equação" r:id="rId7" imgW="1892160" imgH="241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25" y="5300663"/>
                        <a:ext cx="3098800" cy="395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7146298"/>
              </p:ext>
            </p:extLst>
          </p:nvPr>
        </p:nvGraphicFramePr>
        <p:xfrm>
          <a:off x="2987737" y="2492896"/>
          <a:ext cx="3384550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88" name="Equation" r:id="rId9" imgW="2400120" imgH="469800" progId="Equation.DSMT4">
                  <p:embed/>
                </p:oleObj>
              </mc:Choice>
              <mc:Fallback>
                <p:oleObj name="Equation" r:id="rId9" imgW="2400120" imgH="4698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737" y="2492896"/>
                        <a:ext cx="3384550" cy="655638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2555776" y="1800952"/>
            <a:ext cx="3240360" cy="79208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35</a:t>
            </a:fld>
            <a:endParaRPr lang="pt-BR"/>
          </a:p>
        </p:txBody>
      </p:sp>
      <p:graphicFrame>
        <p:nvGraphicFramePr>
          <p:cNvPr id="45059" name="Object 3"/>
          <p:cNvGraphicFramePr>
            <a:graphicFrameLocks noChangeAspect="1"/>
          </p:cNvGraphicFramePr>
          <p:nvPr/>
        </p:nvGraphicFramePr>
        <p:xfrm>
          <a:off x="1895475" y="652463"/>
          <a:ext cx="4610100" cy="303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81" name="Equação" r:id="rId3" imgW="2717640" imgH="1790640" progId="Equation.3">
                  <p:embed/>
                </p:oleObj>
              </mc:Choice>
              <mc:Fallback>
                <p:oleObj name="Equação" r:id="rId3" imgW="2717640" imgH="1790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5475" y="652463"/>
                        <a:ext cx="4610100" cy="3030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5786612" y="3068960"/>
            <a:ext cx="1883208" cy="646331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Função dissipação</a:t>
            </a:r>
          </a:p>
          <a:p>
            <a:pPr algn="ctr"/>
            <a:r>
              <a:rPr lang="pt-BR" dirty="0" smtClean="0">
                <a:sym typeface="Symbol"/>
              </a:rPr>
              <a:t>( - </a:t>
            </a:r>
            <a:r>
              <a:rPr lang="pt-BR" dirty="0" err="1" smtClean="0">
                <a:sym typeface="Symbol"/>
              </a:rPr>
              <a:t>chi</a:t>
            </a:r>
            <a:r>
              <a:rPr lang="pt-BR" dirty="0" smtClean="0">
                <a:sym typeface="Symbol"/>
              </a:rPr>
              <a:t>)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6372200" y="1988840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(11.17)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2555776" y="2852936"/>
            <a:ext cx="3816424" cy="50405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t-BR" sz="3200" dirty="0" smtClean="0"/>
              <a:t>Observações finais:</a:t>
            </a:r>
            <a:endParaRPr lang="pt-BR" sz="3200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36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467544" y="1484784"/>
            <a:ext cx="84534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1. Como vimos, a equação 11.12b não leva em conta as trocas de calor. Se consideramos</a:t>
            </a:r>
          </a:p>
          <a:p>
            <a:r>
              <a:rPr lang="pt-BR" dirty="0" smtClean="0"/>
              <a:t>as trocas de calor por condução a equação 12.12b pode ser ampliada de forma a</a:t>
            </a:r>
          </a:p>
          <a:p>
            <a:r>
              <a:rPr lang="pt-BR" dirty="0" smtClean="0"/>
              <a:t>incorporar o fluxo de calor dado pela lei de Fourier.</a:t>
            </a:r>
            <a:endParaRPr lang="pt-BR" dirty="0"/>
          </a:p>
        </p:txBody>
      </p:sp>
      <p:graphicFrame>
        <p:nvGraphicFramePr>
          <p:cNvPr id="46082" name="Object 2"/>
          <p:cNvGraphicFramePr>
            <a:graphicFrameLocks noChangeAspect="1"/>
          </p:cNvGraphicFramePr>
          <p:nvPr/>
        </p:nvGraphicFramePr>
        <p:xfrm>
          <a:off x="2681709" y="2835721"/>
          <a:ext cx="3546475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26" name="Equação" r:id="rId3" imgW="1904760" imgH="241200" progId="Equation.3">
                  <p:embed/>
                </p:oleObj>
              </mc:Choice>
              <mc:Fallback>
                <p:oleObj name="Equação" r:id="rId3" imgW="190476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1709" y="2835721"/>
                        <a:ext cx="3546475" cy="449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683568" y="3717032"/>
            <a:ext cx="7832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2. Se consideramos um fluido em repouso a equação 11.17 pode ser escrita como,</a:t>
            </a:r>
            <a:endParaRPr lang="pt-BR" dirty="0"/>
          </a:p>
        </p:txBody>
      </p:sp>
      <p:graphicFrame>
        <p:nvGraphicFramePr>
          <p:cNvPr id="46083" name="Object 3"/>
          <p:cNvGraphicFramePr>
            <a:graphicFrameLocks noChangeAspect="1"/>
          </p:cNvGraphicFramePr>
          <p:nvPr/>
        </p:nvGraphicFramePr>
        <p:xfrm>
          <a:off x="3779912" y="4182130"/>
          <a:ext cx="1441127" cy="687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27" name="Equação" r:id="rId5" imgW="825480" imgH="393480" progId="Equation.3">
                  <p:embed/>
                </p:oleObj>
              </mc:Choice>
              <mc:Fallback>
                <p:oleObj name="Equação" r:id="rId5" imgW="82548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4182130"/>
                        <a:ext cx="1441127" cy="68703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827584" y="5013176"/>
            <a:ext cx="80489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Se consideramos um material sólido ou mesmo um fluido de alta viscosidade a</a:t>
            </a:r>
          </a:p>
          <a:p>
            <a:r>
              <a:rPr lang="pt-BR" dirty="0" smtClean="0"/>
              <a:t>presença de gradientes de temperatura não induzem a formação de correntes de</a:t>
            </a:r>
          </a:p>
          <a:p>
            <a:r>
              <a:rPr lang="pt-BR" dirty="0" smtClean="0"/>
              <a:t>convecção. O calor é trocado por condução. Podemos assumir que a energia interna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/>
          <p:cNvSpPr/>
          <p:nvPr/>
        </p:nvSpPr>
        <p:spPr>
          <a:xfrm>
            <a:off x="5256548" y="5612372"/>
            <a:ext cx="2952328" cy="36004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3477812" y="4192952"/>
            <a:ext cx="1944216" cy="93610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37</a:t>
            </a:fld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611560" y="620688"/>
            <a:ext cx="1232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é dada por,</a:t>
            </a:r>
            <a:endParaRPr lang="pt-BR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3933825" y="981075"/>
          <a:ext cx="1182688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52" name="Equação" r:id="rId3" imgW="698400" imgH="241200" progId="Equation.3">
                  <p:embed/>
                </p:oleObj>
              </mc:Choice>
              <mc:Fallback>
                <p:oleObj name="Equação" r:id="rId3" imgW="69840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3825" y="981075"/>
                        <a:ext cx="1182688" cy="407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611560" y="1484784"/>
            <a:ext cx="80071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onde sabemos que </a:t>
            </a:r>
            <a:r>
              <a:rPr lang="pt-BR" dirty="0" err="1" smtClean="0"/>
              <a:t>c</a:t>
            </a:r>
            <a:r>
              <a:rPr lang="pt-BR" baseline="-25000" dirty="0" err="1" smtClean="0"/>
              <a:t>p</a:t>
            </a:r>
            <a:r>
              <a:rPr lang="pt-BR" dirty="0" smtClean="0"/>
              <a:t> (calor específico à pressão constante) </a:t>
            </a:r>
            <a:r>
              <a:rPr lang="pt-BR" dirty="0" smtClean="0">
                <a:sym typeface="Symbol"/>
              </a:rPr>
              <a:t> c</a:t>
            </a:r>
            <a:r>
              <a:rPr lang="pt-BR" baseline="-25000" dirty="0" smtClean="0">
                <a:sym typeface="Symbol"/>
              </a:rPr>
              <a:t>v</a:t>
            </a:r>
            <a:r>
              <a:rPr lang="pt-BR" dirty="0" smtClean="0">
                <a:sym typeface="Symbol"/>
              </a:rPr>
              <a:t> (</a:t>
            </a:r>
            <a:r>
              <a:rPr lang="pt-BR" dirty="0" smtClean="0"/>
              <a:t>calor específico a </a:t>
            </a:r>
          </a:p>
          <a:p>
            <a:r>
              <a:rPr lang="pt-BR" dirty="0" smtClean="0"/>
              <a:t>volume constante). Assim,</a:t>
            </a:r>
            <a:endParaRPr lang="pt-BR" baseline="-25000" dirty="0"/>
          </a:p>
        </p:txBody>
      </p:sp>
      <p:graphicFrame>
        <p:nvGraphicFramePr>
          <p:cNvPr id="47109" name="Object 5"/>
          <p:cNvGraphicFramePr>
            <a:graphicFrameLocks noChangeAspect="1"/>
          </p:cNvGraphicFramePr>
          <p:nvPr/>
        </p:nvGraphicFramePr>
        <p:xfrm>
          <a:off x="3081296" y="2377016"/>
          <a:ext cx="2638425" cy="3856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53" name="Equação" r:id="rId5" imgW="1511280" imgH="2209680" progId="Equation.3">
                  <p:embed/>
                </p:oleObj>
              </mc:Choice>
              <mc:Fallback>
                <p:oleObj name="Equação" r:id="rId5" imgW="1511280" imgH="22096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1296" y="2377016"/>
                        <a:ext cx="2638425" cy="3856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CaixaDeTexto 12"/>
          <p:cNvSpPr txBox="1"/>
          <p:nvPr/>
        </p:nvSpPr>
        <p:spPr>
          <a:xfrm>
            <a:off x="5220072" y="5604976"/>
            <a:ext cx="301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coeficiente de difusão térmica</a:t>
            </a:r>
            <a:endParaRPr lang="pt-BR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5652120" y="4480984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(11.18)</a:t>
            </a:r>
            <a:endParaRPr lang="pt-BR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6084168" y="2924944"/>
            <a:ext cx="270856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/>
              <a:t>A equação 11.18 é conhecida</a:t>
            </a:r>
          </a:p>
          <a:p>
            <a:r>
              <a:rPr lang="pt-BR" sz="1400" dirty="0" smtClean="0"/>
              <a:t>como </a:t>
            </a:r>
            <a:r>
              <a:rPr lang="pt-BR" sz="1400" b="1" dirty="0" smtClean="0"/>
              <a:t>Equação de Difusão Térmica</a:t>
            </a:r>
          </a:p>
          <a:p>
            <a:r>
              <a:rPr lang="pt-BR" sz="1400" dirty="0" smtClean="0"/>
              <a:t> e forma uma base importante</a:t>
            </a:r>
          </a:p>
          <a:p>
            <a:r>
              <a:rPr lang="pt-BR" sz="1400" dirty="0" smtClean="0"/>
              <a:t>para os estudos de transferência</a:t>
            </a:r>
          </a:p>
          <a:p>
            <a:r>
              <a:rPr lang="pt-BR" sz="1400" dirty="0" smtClean="0"/>
              <a:t> de calor.</a:t>
            </a:r>
            <a:endParaRPr lang="pt-B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5536" y="2636912"/>
            <a:ext cx="8229600" cy="1143000"/>
          </a:xfrm>
        </p:spPr>
        <p:txBody>
          <a:bodyPr/>
          <a:lstStyle/>
          <a:p>
            <a:r>
              <a:rPr lang="pt-BR" dirty="0" smtClean="0"/>
              <a:t>FIM</a:t>
            </a:r>
            <a:endParaRPr lang="pt-BR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D42A-98BA-43B9-A7B0-B1EB891EA093}" type="slidenum">
              <a:rPr lang="pt-BR" smtClean="0"/>
              <a:pPr/>
              <a:t>38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1257</TotalTime>
  <Words>1643</Words>
  <Application>Microsoft Office PowerPoint</Application>
  <PresentationFormat>On-screen Show (4:3)</PresentationFormat>
  <Paragraphs>235</Paragraphs>
  <Slides>38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Tema do Office</vt:lpstr>
      <vt:lpstr>Equação</vt:lpstr>
      <vt:lpstr>Equation</vt:lpstr>
      <vt:lpstr>Hidrodinâmica</vt:lpstr>
      <vt:lpstr>As relações de energia</vt:lpstr>
      <vt:lpstr>PowerPoint Presentation</vt:lpstr>
      <vt:lpstr>A Equação diferencial da Energia</vt:lpstr>
      <vt:lpstr>PowerPoint Presentation</vt:lpstr>
      <vt:lpstr>Relações termodinâmicas relevantes:</vt:lpstr>
      <vt:lpstr>PowerPoint Presentation</vt:lpstr>
      <vt:lpstr>Relações termodinâmicas relevantes (continuação):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Equação diferencial da Energia (continuação):  a questão do atrito</vt:lpstr>
      <vt:lpstr>PowerPoint Presentation</vt:lpstr>
      <vt:lpstr>Potência aplicada pelas forças de superfície</vt:lpstr>
      <vt:lpstr>PowerPoint Presentation</vt:lpstr>
      <vt:lpstr>PowerPoint Presentation</vt:lpstr>
      <vt:lpstr>PowerPoint Presentation</vt:lpstr>
      <vt:lpstr>Potência aplicada pelas forças de corpo</vt:lpstr>
      <vt:lpstr>PowerPoint Presentation</vt:lpstr>
      <vt:lpstr>PowerPoint Presentation</vt:lpstr>
      <vt:lpstr>Cálculo do calor por unidade de tempo trocado devido a parcela (dQ/dt):</vt:lpstr>
      <vt:lpstr>Condução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Observações finais:</vt:lpstr>
      <vt:lpstr>PowerPoint Presentation</vt:lpstr>
      <vt:lpstr>FIM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Hidrodinâmica</dc:title>
  <dc:creator>Helio Salim de Amorim</dc:creator>
  <cp:lastModifiedBy>Victor-PC</cp:lastModifiedBy>
  <cp:revision>152</cp:revision>
  <dcterms:created xsi:type="dcterms:W3CDTF">2011-06-12T00:53:50Z</dcterms:created>
  <dcterms:modified xsi:type="dcterms:W3CDTF">2017-04-11T10:56:00Z</dcterms:modified>
</cp:coreProperties>
</file>