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69" r:id="rId15"/>
    <p:sldId id="270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73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0E9461-933C-462F-928E-EEC79E93744A}" type="datetimeFigureOut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084C57-BC6A-4CA8-B5AF-FA3AFAB9356E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050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84C57-BC6A-4CA8-B5AF-FA3AFAB9356E}" type="slidenum">
              <a:rPr lang="pt-BR" smtClean="0"/>
              <a:pPr/>
              <a:t>14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5A2F7-5975-4512-A496-26BD963244FD}" type="datetime1">
              <a:rPr lang="pt-BR" smtClean="0"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0AC5C-F48E-484D-B23D-FEDF99B0BBA8}" type="datetime1">
              <a:rPr lang="pt-BR" smtClean="0"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87D9C-2963-488F-B583-96A66D8169A4}" type="datetime1">
              <a:rPr lang="pt-BR" smtClean="0"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02229-9D00-4AA2-9332-351EA50BC259}" type="datetime1">
              <a:rPr lang="pt-BR" smtClean="0"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7EDAB-9DB1-4650-ADBB-B40A1172BCF9}" type="datetime1">
              <a:rPr lang="pt-BR" smtClean="0"/>
              <a:t>11/04/2017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E9AC4-DC76-4FCB-A6E5-0F1E222E1F8E}" type="datetime1">
              <a:rPr lang="pt-BR" smtClean="0"/>
              <a:t>11/04/2017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1867-6374-491B-A7CA-AEA121A849F0}" type="datetime1">
              <a:rPr lang="pt-BR" smtClean="0"/>
              <a:t>11/04/2017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DBF8B-CD55-4A19-90D4-2E4E7E9DC5BB}" type="datetime1">
              <a:rPr lang="pt-BR" smtClean="0"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63D9D-AFCC-48F7-A6AC-C795A6903F90}" type="datetime1">
              <a:rPr lang="pt-BR" smtClean="0"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EAB00-0EDB-4DEC-A849-33AE21E1CB54}" type="datetime1">
              <a:rPr lang="pt-BR" smtClean="0"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A8721-9C85-408A-9155-F4D06F2C8ADF}" type="datetime1">
              <a:rPr lang="pt-BR" smtClean="0"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10909-E431-4B53-B60A-7862A7C14E87}" type="datetime1">
              <a:rPr lang="pt-BR" smtClean="0"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A5A71-3897-4F0A-8882-E48B0E3F75BF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4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2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31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9.bin"/><Relationship Id="rId9" Type="http://schemas.openxmlformats.org/officeDocument/2006/relationships/image" Target="../media/image3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5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8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39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276872"/>
            <a:ext cx="7772400" cy="1143000"/>
          </a:xfrm>
        </p:spPr>
        <p:txBody>
          <a:bodyPr/>
          <a:lstStyle/>
          <a:p>
            <a:r>
              <a:rPr lang="pt-BR" dirty="0" smtClean="0"/>
              <a:t>Hidrodinâmica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886200"/>
            <a:ext cx="6400800" cy="1487016"/>
          </a:xfrm>
        </p:spPr>
        <p:txBody>
          <a:bodyPr/>
          <a:lstStyle/>
          <a:p>
            <a:r>
              <a:rPr lang="pt-BR" dirty="0" smtClean="0">
                <a:solidFill>
                  <a:srgbClr val="0070C0"/>
                </a:solidFill>
              </a:rPr>
              <a:t>Aula 10</a:t>
            </a:r>
          </a:p>
          <a:p>
            <a:r>
              <a:rPr lang="pt-BR" dirty="0" smtClean="0">
                <a:solidFill>
                  <a:srgbClr val="0070C0"/>
                </a:solidFill>
              </a:rPr>
              <a:t>(1</a:t>
            </a:r>
            <a:r>
              <a:rPr lang="pt-BR" baseline="30000" dirty="0" smtClean="0">
                <a:solidFill>
                  <a:srgbClr val="0070C0"/>
                </a:solidFill>
              </a:rPr>
              <a:t>0</a:t>
            </a:r>
            <a:r>
              <a:rPr lang="pt-BR" dirty="0" smtClean="0">
                <a:solidFill>
                  <a:srgbClr val="0070C0"/>
                </a:solidFill>
              </a:rPr>
              <a:t> Sem</a:t>
            </a:r>
            <a:r>
              <a:rPr lang="pt-BR" smtClean="0">
                <a:solidFill>
                  <a:srgbClr val="0070C0"/>
                </a:solidFill>
              </a:rPr>
              <a:t>./</a:t>
            </a:r>
            <a:r>
              <a:rPr lang="pt-BR" smtClean="0">
                <a:solidFill>
                  <a:srgbClr val="0070C0"/>
                </a:solidFill>
              </a:rPr>
              <a:t>2017)</a:t>
            </a:r>
            <a:endParaRPr lang="pt-BR" dirty="0" smtClean="0">
              <a:solidFill>
                <a:srgbClr val="0070C0"/>
              </a:solidFill>
            </a:endParaRPr>
          </a:p>
        </p:txBody>
      </p:sp>
      <p:sp>
        <p:nvSpPr>
          <p:cNvPr id="18436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747B01-4D84-4F04-81EC-E64AF130A3ED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8437" name="Espaço Reservado para Rodapé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403648" y="2636912"/>
            <a:ext cx="6480720" cy="1143000"/>
          </a:xfrm>
        </p:spPr>
        <p:txBody>
          <a:bodyPr/>
          <a:lstStyle/>
          <a:p>
            <a:r>
              <a:rPr lang="pt-BR" dirty="0" smtClean="0"/>
              <a:t>A camada limite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755576" y="764704"/>
            <a:ext cx="804277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Quando um fluido passa sobre uma superfície sólida a influencia da viscosidade </a:t>
            </a:r>
          </a:p>
          <a:p>
            <a:r>
              <a:rPr lang="pt-BR" dirty="0"/>
              <a:t>s</a:t>
            </a:r>
            <a:r>
              <a:rPr lang="pt-BR" dirty="0" smtClean="0"/>
              <a:t>obre o escoamento fica usualmente confinado sobre uma camada fina sobre a</a:t>
            </a:r>
          </a:p>
          <a:p>
            <a:r>
              <a:rPr lang="pt-BR" dirty="0"/>
              <a:t>s</a:t>
            </a:r>
            <a:r>
              <a:rPr lang="pt-BR" dirty="0" smtClean="0"/>
              <a:t>uperfície. Fora dessa fina camada os efeitos da viscosidade são pouco significantes.</a:t>
            </a:r>
          </a:p>
          <a:p>
            <a:r>
              <a:rPr lang="pt-BR" dirty="0" smtClean="0"/>
              <a:t>O fluxo como um todo, para efeitos de cálculo, pode ser assim dividido em dois</a:t>
            </a:r>
          </a:p>
          <a:p>
            <a:r>
              <a:rPr lang="pt-BR" dirty="0" smtClean="0"/>
              <a:t>domínios que podem ser tratados separadamente.</a:t>
            </a:r>
          </a:p>
          <a:p>
            <a:endParaRPr lang="pt-BR" dirty="0"/>
          </a:p>
          <a:p>
            <a:r>
              <a:rPr lang="pt-BR" dirty="0" smtClean="0"/>
              <a:t>O primeiro domínio é chamado de camada limite: um fina camada imediatamente</a:t>
            </a:r>
          </a:p>
          <a:p>
            <a:r>
              <a:rPr lang="pt-BR" dirty="0" smtClean="0"/>
              <a:t>acima da superfície. Neste domínio a velocidade é zero sobre a superfície sólida</a:t>
            </a:r>
          </a:p>
          <a:p>
            <a:r>
              <a:rPr lang="pt-BR" dirty="0" smtClean="0"/>
              <a:t>e cresce rapidamente até a velocidade do fluxo livre da ação viscosa. </a:t>
            </a:r>
          </a:p>
          <a:p>
            <a:endParaRPr lang="pt-BR" dirty="0"/>
          </a:p>
          <a:p>
            <a:r>
              <a:rPr lang="pt-BR" dirty="0" smtClean="0"/>
              <a:t>No segundo domínio a influencia da viscosidade é pequena e o fluxo pode ser</a:t>
            </a:r>
          </a:p>
          <a:p>
            <a:r>
              <a:rPr lang="pt-BR" dirty="0" smtClean="0"/>
              <a:t>tratado como um fluido ideal.</a:t>
            </a:r>
            <a:endParaRPr lang="pt-BR" dirty="0"/>
          </a:p>
        </p:txBody>
      </p:sp>
      <p:pic>
        <p:nvPicPr>
          <p:cNvPr id="7" name="Imagem 6" descr="Foto1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4149080"/>
            <a:ext cx="4273742" cy="2088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/>
          <a:lstStyle/>
          <a:p>
            <a:r>
              <a:rPr lang="pt-BR" dirty="0" smtClean="0"/>
              <a:t>Camada limite laminar</a:t>
            </a: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1. Escoamento estacionário uniforme sobre uma placa plana</a:t>
            </a:r>
            <a:br>
              <a:rPr lang="pt-BR" sz="2400" dirty="0" smtClean="0"/>
            </a:br>
            <a:r>
              <a:rPr lang="pt-BR" sz="2400" dirty="0" smtClean="0"/>
              <a:t>de um fluido incompressível</a:t>
            </a:r>
            <a:endParaRPr lang="pt-BR" sz="240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1043608" y="1484784"/>
            <a:ext cx="6808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Equação de Navier – Stokes no caso de um escoamento bidimensional:</a:t>
            </a:r>
            <a:endParaRPr lang="pt-BR" dirty="0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3059113" y="1935163"/>
          <a:ext cx="3662362" cy="178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ção" r:id="rId3" imgW="2400120" imgH="1168200" progId="Equation.3">
                  <p:embed/>
                </p:oleObj>
              </mc:Choice>
              <mc:Fallback>
                <p:oleObj name="Equação" r:id="rId3" imgW="2400120" imgH="1168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1935163"/>
                        <a:ext cx="3662362" cy="178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971600" y="4077072"/>
            <a:ext cx="294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 a equação da continuidade,</a:t>
            </a:r>
            <a:endParaRPr lang="pt-BR" dirty="0"/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1619672" y="4653136"/>
          <a:ext cx="1309236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ção" r:id="rId5" imgW="761760" imgH="419040" progId="Equation.3">
                  <p:embed/>
                </p:oleObj>
              </mc:Choice>
              <mc:Fallback>
                <p:oleObj name="Equação" r:id="rId5" imgW="76176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653136"/>
                        <a:ext cx="1309236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Imagem 11" descr="Foto10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23928" y="4005064"/>
            <a:ext cx="4669062" cy="2025392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6588224" y="3356992"/>
            <a:ext cx="2101473" cy="52322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sz="1400" dirty="0" smtClean="0"/>
              <a:t>z* é a cota vertical; não é</a:t>
            </a:r>
          </a:p>
          <a:p>
            <a:r>
              <a:rPr lang="pt-BR" sz="1400" dirty="0" smtClean="0"/>
              <a:t>necessariamente Igual a z.</a:t>
            </a:r>
            <a:endParaRPr lang="pt-B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971600" y="692696"/>
            <a:ext cx="3441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smtClean="0"/>
              <a:t>Hipóteses simplificadoras:</a:t>
            </a:r>
            <a:endParaRPr lang="pt-BR" sz="24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539552" y="1484784"/>
            <a:ext cx="822648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1. A velocidade varia rapidamente em y, sendo zero sobre a placa e alcançando a</a:t>
            </a:r>
          </a:p>
          <a:p>
            <a:r>
              <a:rPr lang="pt-BR" dirty="0" smtClean="0"/>
              <a:t>velocidade do escoamento livre a um distância igual a espessura da camada limite (</a:t>
            </a:r>
            <a:r>
              <a:rPr lang="pt-BR" dirty="0" smtClean="0">
                <a:sym typeface="Symbol"/>
              </a:rPr>
              <a:t>)</a:t>
            </a:r>
            <a:r>
              <a:rPr lang="pt-BR" dirty="0" smtClean="0"/>
              <a:t>.</a:t>
            </a:r>
          </a:p>
          <a:p>
            <a:r>
              <a:rPr lang="pt-BR" dirty="0" smtClean="0"/>
              <a:t>A espessura da camada é definida de forma arbitrária: podemos dizer que se estende</a:t>
            </a:r>
          </a:p>
          <a:p>
            <a:r>
              <a:rPr lang="pt-BR" dirty="0" smtClean="0"/>
              <a:t>até um ponto em que velocidade </a:t>
            </a:r>
            <a:r>
              <a:rPr lang="pt-BR" i="1" dirty="0" smtClean="0"/>
              <a:t>u</a:t>
            </a:r>
            <a:r>
              <a:rPr lang="pt-BR" dirty="0" smtClean="0"/>
              <a:t> difere de 1% do valor do escoamento livre </a:t>
            </a:r>
            <a:r>
              <a:rPr lang="pt-BR" i="1" dirty="0" smtClean="0"/>
              <a:t>U</a:t>
            </a:r>
            <a:r>
              <a:rPr lang="pt-BR" i="1" baseline="-25000" dirty="0" smtClean="0"/>
              <a:t>0</a:t>
            </a:r>
            <a:r>
              <a:rPr lang="pt-BR" dirty="0" smtClean="0"/>
              <a:t>.</a:t>
            </a:r>
          </a:p>
          <a:p>
            <a:r>
              <a:rPr lang="pt-BR" dirty="0" smtClean="0"/>
              <a:t>Assim todas as derivadas em y são muito maiores que as derivadas em x. </a:t>
            </a:r>
          </a:p>
          <a:p>
            <a:r>
              <a:rPr lang="pt-BR" dirty="0" smtClean="0"/>
              <a:t>Conseqüentemente, na primeira equação temos,</a:t>
            </a: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3995937" y="3284984"/>
          <a:ext cx="1625324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ção" r:id="rId3" imgW="1002960" imgH="444240" progId="Equation.3">
                  <p:embed/>
                </p:oleObj>
              </mc:Choice>
              <mc:Fallback>
                <p:oleObj name="Equação" r:id="rId3" imgW="100296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7" y="3284984"/>
                        <a:ext cx="1625324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755576" y="4005064"/>
            <a:ext cx="98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 o termo</a:t>
            </a:r>
            <a:endParaRPr lang="pt-BR" dirty="0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1660525" y="3848100"/>
          <a:ext cx="71120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ção" r:id="rId5" imgW="431640" imgH="419040" progId="Equation.3">
                  <p:embed/>
                </p:oleObj>
              </mc:Choice>
              <mc:Fallback>
                <p:oleObj name="Equação" r:id="rId5" imgW="43164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0525" y="3848100"/>
                        <a:ext cx="711200" cy="688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2314952" y="4006732"/>
            <a:ext cx="2305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, pode ser desprezado.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1187624" y="4941168"/>
            <a:ext cx="3240360" cy="50405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11560" y="836712"/>
            <a:ext cx="81950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2. A velocidade v transversal à camada limite é muito menor do que a velocidade </a:t>
            </a:r>
            <a:r>
              <a:rPr lang="pt-BR" i="1" dirty="0" smtClean="0"/>
              <a:t>u</a:t>
            </a:r>
          </a:p>
          <a:p>
            <a:r>
              <a:rPr lang="pt-BR" dirty="0" smtClean="0"/>
              <a:t>ao longo do escoamento. Assim, sendo, na segunda equação </a:t>
            </a:r>
            <a:r>
              <a:rPr lang="pt-BR" i="1" dirty="0" smtClean="0"/>
              <a:t>v</a:t>
            </a:r>
            <a:r>
              <a:rPr lang="pt-BR" dirty="0" smtClean="0"/>
              <a:t> pode ser negligenciado</a:t>
            </a:r>
          </a:p>
          <a:p>
            <a:r>
              <a:rPr lang="pt-BR" dirty="0" smtClean="0"/>
              <a:t>restando, 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923928" y="1700808"/>
          <a:ext cx="999872" cy="785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ção" r:id="rId3" imgW="533160" imgH="419040" progId="Equation.3">
                  <p:embed/>
                </p:oleObj>
              </mc:Choice>
              <mc:Fallback>
                <p:oleObj name="Equação" r:id="rId3" imgW="53316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1700808"/>
                        <a:ext cx="999872" cy="7856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11560" y="2564904"/>
            <a:ext cx="7997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Essa hipótese estabelece que a pressão é hidrostática ao longo do eixo y e depende</a:t>
            </a:r>
          </a:p>
          <a:p>
            <a:r>
              <a:rPr lang="pt-BR" dirty="0" smtClean="0"/>
              <a:t>apenas de x, o que nos permite escrever,</a:t>
            </a:r>
            <a:endParaRPr lang="pt-BR" dirty="0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3923928" y="3356992"/>
          <a:ext cx="1357313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ção" r:id="rId5" imgW="723600" imgH="393480" progId="Equation.3">
                  <p:embed/>
                </p:oleObj>
              </mc:Choice>
              <mc:Fallback>
                <p:oleObj name="Equação" r:id="rId5" imgW="72360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3356992"/>
                        <a:ext cx="1357313" cy="738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1331640" y="5013176"/>
            <a:ext cx="3076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http://youtu.be/cUTkqZeiMow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971600" y="1052736"/>
            <a:ext cx="4585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equação de Navier – Stokes se reduz assim a,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2987824" y="1556792"/>
          <a:ext cx="3147638" cy="798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ção" r:id="rId3" imgW="1752480" imgH="444240" progId="Equation.3">
                  <p:embed/>
                </p:oleObj>
              </mc:Choice>
              <mc:Fallback>
                <p:oleObj name="Equação" r:id="rId3" imgW="175248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556792"/>
                        <a:ext cx="3147638" cy="7983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467544" y="1700808"/>
            <a:ext cx="2075696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Equação da Camada</a:t>
            </a:r>
          </a:p>
          <a:p>
            <a:pPr algn="ctr"/>
            <a:r>
              <a:rPr lang="pt-BR" dirty="0" smtClean="0"/>
              <a:t>Limite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043608" y="2924944"/>
            <a:ext cx="6626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Em adição a esta equação temos as seguintes condições de contorno,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3203848" y="3717032"/>
          <a:ext cx="2736304" cy="74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Equação" r:id="rId5" imgW="1587240" imgH="431640" progId="Equation.3">
                  <p:embed/>
                </p:oleObj>
              </mc:Choice>
              <mc:Fallback>
                <p:oleObj name="Equação" r:id="rId5" imgW="158724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3717032"/>
                        <a:ext cx="2736304" cy="744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971600" y="5013176"/>
            <a:ext cx="707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solução da equação da camada limite para a placa plana semi-infinita é</a:t>
            </a:r>
          </a:p>
          <a:p>
            <a:r>
              <a:rPr lang="pt-BR" dirty="0" smtClean="0"/>
              <a:t>possível mas muito trabalhosa.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Foto1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2996952"/>
            <a:ext cx="4168516" cy="2452068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259632" y="332656"/>
            <a:ext cx="6624736" cy="1143000"/>
          </a:xfrm>
        </p:spPr>
        <p:txBody>
          <a:bodyPr>
            <a:normAutofit/>
          </a:bodyPr>
          <a:lstStyle/>
          <a:p>
            <a:r>
              <a:rPr lang="pt-BR" sz="3200" dirty="0" smtClean="0"/>
              <a:t>Método Integral de </a:t>
            </a:r>
            <a:r>
              <a:rPr lang="pt-BR" sz="3200" dirty="0" err="1" smtClean="0"/>
              <a:t>von</a:t>
            </a:r>
            <a:r>
              <a:rPr lang="pt-BR" sz="3200" dirty="0" smtClean="0"/>
              <a:t> </a:t>
            </a:r>
            <a:r>
              <a:rPr lang="pt-BR" sz="3200" dirty="0" err="1" smtClean="0"/>
              <a:t>Kármán</a:t>
            </a:r>
            <a:endParaRPr lang="pt-BR" sz="3200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827584" y="1484784"/>
            <a:ext cx="7485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Von </a:t>
            </a:r>
            <a:r>
              <a:rPr lang="pt-BR" dirty="0" err="1" smtClean="0"/>
              <a:t>Kármán</a:t>
            </a:r>
            <a:r>
              <a:rPr lang="pt-BR" dirty="0" smtClean="0"/>
              <a:t> desenvolveu um método aproximado para avaliar as quantidades</a:t>
            </a:r>
          </a:p>
          <a:p>
            <a:r>
              <a:rPr lang="pt-BR" dirty="0" smtClean="0"/>
              <a:t>necessárias, baseado no Teorema do Momentum.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467544" y="2276872"/>
            <a:ext cx="4680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Considere um elemento ABCD  (volume</a:t>
            </a:r>
          </a:p>
          <a:p>
            <a:r>
              <a:rPr lang="pt-BR" dirty="0" smtClean="0"/>
              <a:t>de controle) de um fluxo  bidimensional estacionário . as forças aplicadas consistem</a:t>
            </a:r>
          </a:p>
          <a:p>
            <a:r>
              <a:rPr lang="pt-BR" dirty="0" smtClean="0"/>
              <a:t>em forças de pressão e as tensões de cisalhamento sobre a placa plana</a:t>
            </a:r>
          </a:p>
          <a:p>
            <a:r>
              <a:rPr lang="pt-BR" dirty="0" smtClean="0"/>
              <a:t>semi-infinita.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11560" y="4149080"/>
          <a:ext cx="340836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ção" r:id="rId4" imgW="2044440" imgH="457200" progId="Equation.3">
                  <p:embed/>
                </p:oleObj>
              </mc:Choice>
              <mc:Fallback>
                <p:oleObj name="Equação" r:id="rId4" imgW="204444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149080"/>
                        <a:ext cx="340836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683568" y="5517232"/>
            <a:ext cx="3295454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Esse termo é nulo, pois vamos</a:t>
            </a:r>
          </a:p>
          <a:p>
            <a:r>
              <a:rPr lang="pt-BR" dirty="0" smtClean="0"/>
              <a:t>considerar um fluxo estacionário.</a:t>
            </a:r>
            <a:endParaRPr lang="pt-BR" dirty="0"/>
          </a:p>
        </p:txBody>
      </p:sp>
      <p:sp>
        <p:nvSpPr>
          <p:cNvPr id="10" name="Seta para cima 9"/>
          <p:cNvSpPr/>
          <p:nvPr/>
        </p:nvSpPr>
        <p:spPr>
          <a:xfrm>
            <a:off x="1935840" y="4884896"/>
            <a:ext cx="288032" cy="5040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827584" y="1115452"/>
            <a:ext cx="2035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vazão sobre AD é,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3419873" y="1410157"/>
          <a:ext cx="1224136" cy="578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Equação" r:id="rId3" imgW="698400" imgH="330120" progId="Equation.3">
                  <p:embed/>
                </p:oleObj>
              </mc:Choice>
              <mc:Fallback>
                <p:oleObj name="Equação" r:id="rId3" imgW="698400" imgH="3301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3" y="1410157"/>
                        <a:ext cx="1224136" cy="5786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899592" y="1988840"/>
            <a:ext cx="1406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 sobre CB é,</a:t>
            </a:r>
            <a:endParaRPr lang="pt-BR" dirty="0"/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2699792" y="2348880"/>
          <a:ext cx="4248473" cy="1333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Equação" r:id="rId5" imgW="2666880" imgH="838080" progId="Equation.3">
                  <p:embed/>
                </p:oleObj>
              </mc:Choice>
              <mc:Fallback>
                <p:oleObj name="Equação" r:id="rId5" imgW="2666880" imgH="8380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2348880"/>
                        <a:ext cx="4248473" cy="13334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5220072" y="1547500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(10.1)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7236296" y="2477160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(10.2)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755576" y="3861048"/>
            <a:ext cx="7712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diferença entre a 10.2 e a 10.1 deve ser suprida pela parte superior do volume</a:t>
            </a:r>
          </a:p>
          <a:p>
            <a:r>
              <a:rPr lang="pt-BR" dirty="0" smtClean="0"/>
              <a:t>de controle de forma a satisfazer a continuidade.</a:t>
            </a:r>
            <a:endParaRPr lang="pt-BR" dirty="0"/>
          </a:p>
        </p:txBody>
      </p:sp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4211960" y="4869160"/>
          <a:ext cx="1319846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name="Equação" r:id="rId7" imgW="927000" imgH="393480" progId="Equation.3">
                  <p:embed/>
                </p:oleObj>
              </mc:Choice>
              <mc:Fallback>
                <p:oleObj name="Equação" r:id="rId7" imgW="92700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4869160"/>
                        <a:ext cx="1319846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aixaDeTexto 14"/>
          <p:cNvSpPr txBox="1"/>
          <p:nvPr/>
        </p:nvSpPr>
        <p:spPr>
          <a:xfrm>
            <a:off x="6228184" y="4985040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(10.3)</a:t>
            </a:r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755576" y="620688"/>
            <a:ext cx="6637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1. Cálculo do fluxo do momentum através da superfície de controle</a:t>
            </a:r>
            <a:r>
              <a:rPr lang="pt-BR" dirty="0" smtClean="0"/>
              <a:t>: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899592" y="836712"/>
            <a:ext cx="6783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Similarmente o fluxo liquido de momentum nas paredes verticais será,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2699792" y="4941168"/>
          <a:ext cx="3798887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" name="Equação" r:id="rId3" imgW="2323800" imgH="507960" progId="Equation.3">
                  <p:embed/>
                </p:oleObj>
              </mc:Choice>
              <mc:Fallback>
                <p:oleObj name="Equação" r:id="rId3" imgW="2323800" imgH="5079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4941168"/>
                        <a:ext cx="3798887" cy="828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971600" y="2276872"/>
            <a:ext cx="72418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Por sua vez, no topo do volume de controle há uma entrada de massa e</a:t>
            </a:r>
          </a:p>
          <a:p>
            <a:r>
              <a:rPr lang="pt-BR" dirty="0" smtClean="0"/>
              <a:t>conseqüentemente temos uma entrada de momentum. Como a velocidade</a:t>
            </a:r>
          </a:p>
          <a:p>
            <a:r>
              <a:rPr lang="pt-BR" i="1" dirty="0" smtClean="0"/>
              <a:t>u</a:t>
            </a:r>
            <a:r>
              <a:rPr lang="pt-BR" dirty="0" smtClean="0"/>
              <a:t> na linha limítrofe DC é igual a U</a:t>
            </a:r>
            <a:r>
              <a:rPr lang="pt-BR" baseline="-25000" dirty="0" smtClean="0"/>
              <a:t>0</a:t>
            </a:r>
            <a:r>
              <a:rPr lang="pt-BR" dirty="0" smtClean="0"/>
              <a:t> , a entrada de massa é </a:t>
            </a:r>
            <a:r>
              <a:rPr lang="pt-BR" dirty="0" smtClean="0">
                <a:sym typeface="Symbol"/>
              </a:rPr>
              <a:t>U</a:t>
            </a:r>
            <a:r>
              <a:rPr lang="pt-BR" baseline="-25000" dirty="0" smtClean="0">
                <a:sym typeface="Symbol"/>
              </a:rPr>
              <a:t>0</a:t>
            </a:r>
            <a:r>
              <a:rPr lang="pt-BR" dirty="0" smtClean="0">
                <a:sym typeface="Symbol"/>
              </a:rPr>
              <a:t>. Assim sendo</a:t>
            </a:r>
          </a:p>
          <a:p>
            <a:r>
              <a:rPr lang="pt-BR" dirty="0" smtClean="0">
                <a:sym typeface="Symbol"/>
              </a:rPr>
              <a:t>a entrada de momentum é dada pelo produto de U</a:t>
            </a:r>
            <a:r>
              <a:rPr lang="pt-BR" baseline="-25000" dirty="0" smtClean="0">
                <a:sym typeface="Symbol"/>
              </a:rPr>
              <a:t>0  </a:t>
            </a:r>
            <a:r>
              <a:rPr lang="pt-BR" dirty="0" smtClean="0">
                <a:sym typeface="Symbol"/>
              </a:rPr>
              <a:t>por 10.3:</a:t>
            </a:r>
            <a:endParaRPr lang="pt-BR" dirty="0"/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4744566" y="3644900"/>
          <a:ext cx="17716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name="Equação" r:id="rId5" imgW="1244520" imgH="393480" progId="Equation.3">
                  <p:embed/>
                </p:oleObj>
              </mc:Choice>
              <mc:Fallback>
                <p:oleObj name="Equação" r:id="rId5" imgW="124452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4566" y="3644900"/>
                        <a:ext cx="1771650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1115616" y="4437112"/>
            <a:ext cx="6853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 assim o fluxo </a:t>
            </a:r>
            <a:r>
              <a:rPr lang="pt-BR" b="1" dirty="0" smtClean="0"/>
              <a:t>total</a:t>
            </a:r>
            <a:r>
              <a:rPr lang="pt-BR" dirty="0" smtClean="0"/>
              <a:t> de momentum através da superfície de controle é,</a:t>
            </a:r>
            <a:endParaRPr lang="pt-BR" dirty="0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4533900" y="1312863"/>
          <a:ext cx="1931988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Equação" r:id="rId7" imgW="1180800" imgH="507960" progId="Equation.3">
                  <p:embed/>
                </p:oleObj>
              </mc:Choice>
              <mc:Fallback>
                <p:oleObj name="Equação" r:id="rId7" imgW="1180800" imgH="5079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3900" y="1312863"/>
                        <a:ext cx="1931988" cy="828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7020272" y="5157192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(10.4)</a:t>
            </a:r>
            <a:endParaRPr lang="pt-BR" dirty="0"/>
          </a:p>
        </p:txBody>
      </p:sp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1463675" y="1390650"/>
          <a:ext cx="1271588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Equação" r:id="rId9" imgW="761760" imgH="482400" progId="Equation.3">
                  <p:embed/>
                </p:oleObj>
              </mc:Choice>
              <mc:Fallback>
                <p:oleObj name="Equação" r:id="rId9" imgW="761760" imgH="482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675" y="1390650"/>
                        <a:ext cx="1271588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eta para a direita 11"/>
          <p:cNvSpPr/>
          <p:nvPr/>
        </p:nvSpPr>
        <p:spPr>
          <a:xfrm>
            <a:off x="3203848" y="1628800"/>
            <a:ext cx="97840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1627212" y="3709466"/>
          <a:ext cx="1144588" cy="65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Equação" r:id="rId11" imgW="685800" imgH="393480" progId="Equation.3">
                  <p:embed/>
                </p:oleObj>
              </mc:Choice>
              <mc:Fallback>
                <p:oleObj name="Equação" r:id="rId11" imgW="685800" imgH="393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7212" y="3709466"/>
                        <a:ext cx="1144588" cy="655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eta para a direita 13"/>
          <p:cNvSpPr/>
          <p:nvPr/>
        </p:nvSpPr>
        <p:spPr>
          <a:xfrm>
            <a:off x="3275856" y="3861048"/>
            <a:ext cx="97840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043608" y="764704"/>
            <a:ext cx="3488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2. Cálculo da resultante das forças.</a:t>
            </a:r>
            <a:endParaRPr lang="pt-BR" b="1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2843808" y="1576588"/>
          <a:ext cx="504056" cy="384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Equação" r:id="rId3" imgW="266400" imgH="203040" progId="Equation.3">
                  <p:embed/>
                </p:oleObj>
              </mc:Choice>
              <mc:Fallback>
                <p:oleObj name="Equação" r:id="rId3" imgW="26640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1576588"/>
                        <a:ext cx="504056" cy="3840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253438" y="1602104"/>
            <a:ext cx="1662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Força sobre AD: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259632" y="2051556"/>
            <a:ext cx="1635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Força sobre CB:</a:t>
            </a:r>
            <a:endParaRPr lang="pt-BR" dirty="0"/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2806608" y="1844824"/>
          <a:ext cx="2673360" cy="707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5" name="Equação" r:id="rId5" imgW="1485720" imgH="393480" progId="Equation.3">
                  <p:embed/>
                </p:oleObj>
              </mc:Choice>
              <mc:Fallback>
                <p:oleObj name="Equação" r:id="rId5" imgW="148572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6608" y="1844824"/>
                        <a:ext cx="2673360" cy="7075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971600" y="2564904"/>
            <a:ext cx="7216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Podemos negligenciar a taxa de variação da espessura da camada, d</a:t>
            </a:r>
            <a:r>
              <a:rPr lang="pt-BR" dirty="0" smtClean="0">
                <a:sym typeface="Symbol"/>
              </a:rPr>
              <a:t>/dx. A</a:t>
            </a:r>
          </a:p>
          <a:p>
            <a:r>
              <a:rPr lang="pt-BR" dirty="0" smtClean="0">
                <a:sym typeface="Symbol"/>
              </a:rPr>
              <a:t>Força líquida devido a pressão é assim, </a:t>
            </a:r>
            <a:endParaRPr lang="pt-BR" dirty="0"/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3757613" y="3284538"/>
          <a:ext cx="1354137" cy="75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" name="Equação" r:id="rId7" imgW="774360" imgH="431640" progId="Equation.3">
                  <p:embed/>
                </p:oleObj>
              </mc:Choice>
              <mc:Fallback>
                <p:oleObj name="Equação" r:id="rId7" imgW="77436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7613" y="3284538"/>
                        <a:ext cx="1354137" cy="754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1115616" y="1196752"/>
            <a:ext cx="4170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- Forças de pressão nas paredes verticais: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043608" y="4149080"/>
            <a:ext cx="75002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aplicamos a equação de Bernoulli sobre o domínio externo à camada limite</a:t>
            </a:r>
          </a:p>
          <a:p>
            <a:r>
              <a:rPr lang="pt-BR" dirty="0" smtClean="0"/>
              <a:t>encontramos,</a:t>
            </a:r>
            <a:endParaRPr lang="pt-BR" dirty="0"/>
          </a:p>
        </p:txBody>
      </p:sp>
      <p:graphicFrame>
        <p:nvGraphicFramePr>
          <p:cNvPr id="13" name="Objeto 12"/>
          <p:cNvGraphicFramePr>
            <a:graphicFrameLocks noChangeAspect="1"/>
          </p:cNvGraphicFramePr>
          <p:nvPr/>
        </p:nvGraphicFramePr>
        <p:xfrm>
          <a:off x="1475656" y="4797152"/>
          <a:ext cx="374650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7" name="Equação" r:id="rId9" imgW="2349360" imgH="812520" progId="Equation.3">
                  <p:embed/>
                </p:oleObj>
              </mc:Choice>
              <mc:Fallback>
                <p:oleObj name="Equação" r:id="rId9" imgW="2349360" imgH="81252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4797152"/>
                        <a:ext cx="3746500" cy="1368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eta para a direita 13"/>
          <p:cNvSpPr/>
          <p:nvPr/>
        </p:nvSpPr>
        <p:spPr>
          <a:xfrm>
            <a:off x="5724128" y="5301208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6642100" y="5085184"/>
          <a:ext cx="167481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Equação" r:id="rId11" imgW="1002960" imgH="431640" progId="Equation.3">
                  <p:embed/>
                </p:oleObj>
              </mc:Choice>
              <mc:Fallback>
                <p:oleObj name="Equação" r:id="rId11" imgW="1002960" imgH="431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2100" y="5085184"/>
                        <a:ext cx="1674813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5076056" y="5085184"/>
            <a:ext cx="3384376" cy="86409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755576" y="836712"/>
            <a:ext cx="2670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-  Tensão de cisalhamento: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3403600" y="836613"/>
          <a:ext cx="80327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Equação" r:id="rId3" imgW="457200" imgH="228600" progId="Equation.3">
                  <p:embed/>
                </p:oleObj>
              </mc:Choice>
              <mc:Fallback>
                <p:oleObj name="Equação" r:id="rId3" imgW="45720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3600" y="836613"/>
                        <a:ext cx="803275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475656" y="1484784"/>
            <a:ext cx="5828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Aplicando os termos calculados no Teorema do Momentum:</a:t>
            </a:r>
            <a:endParaRPr lang="pt-BR" dirty="0"/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1238250" y="1989138"/>
          <a:ext cx="6454775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name="Equação" r:id="rId5" imgW="3949560" imgH="507960" progId="Equation.3">
                  <p:embed/>
                </p:oleObj>
              </mc:Choice>
              <mc:Fallback>
                <p:oleObj name="Equação" r:id="rId5" imgW="3949560" imgH="5079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0" y="1989138"/>
                        <a:ext cx="6454775" cy="828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899592" y="2996952"/>
            <a:ext cx="5317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Cancelando </a:t>
            </a:r>
            <a:r>
              <a:rPr lang="pt-BR" i="1" dirty="0" smtClean="0"/>
              <a:t>dx</a:t>
            </a:r>
            <a:r>
              <a:rPr lang="pt-BR" dirty="0" smtClean="0"/>
              <a:t> e reagrupando os termos encontramos,</a:t>
            </a:r>
            <a:endParaRPr lang="pt-BR" dirty="0"/>
          </a:p>
        </p:txBody>
      </p:sp>
      <p:graphicFrame>
        <p:nvGraphicFramePr>
          <p:cNvPr id="9221" name="Object 5"/>
          <p:cNvGraphicFramePr>
            <a:graphicFrameLocks noChangeAspect="1"/>
          </p:cNvGraphicFramePr>
          <p:nvPr/>
        </p:nvGraphicFramePr>
        <p:xfrm>
          <a:off x="2003425" y="3429000"/>
          <a:ext cx="4919663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5" name="Equação" r:id="rId7" imgW="3009600" imgH="507960" progId="Equation.3">
                  <p:embed/>
                </p:oleObj>
              </mc:Choice>
              <mc:Fallback>
                <p:oleObj name="Equação" r:id="rId7" imgW="3009600" imgH="50796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3425" y="3429000"/>
                        <a:ext cx="4919663" cy="828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827584" y="4221088"/>
            <a:ext cx="7050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Esta expressão pode ser simplificada se adotamos as seguintes definições:</a:t>
            </a:r>
            <a:endParaRPr lang="pt-BR" dirty="0"/>
          </a:p>
        </p:txBody>
      </p:sp>
      <p:graphicFrame>
        <p:nvGraphicFramePr>
          <p:cNvPr id="12" name="Objeto 11"/>
          <p:cNvGraphicFramePr>
            <a:graphicFrameLocks noChangeAspect="1"/>
          </p:cNvGraphicFramePr>
          <p:nvPr/>
        </p:nvGraphicFramePr>
        <p:xfrm>
          <a:off x="1228725" y="4706938"/>
          <a:ext cx="2436813" cy="153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6" name="Equação" r:id="rId9" imgW="1536480" imgH="965160" progId="Equation.3">
                  <p:embed/>
                </p:oleObj>
              </mc:Choice>
              <mc:Fallback>
                <p:oleObj name="Equação" r:id="rId9" imgW="1536480" imgH="96516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8725" y="4706938"/>
                        <a:ext cx="2436813" cy="1530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Seta para a direita 12"/>
          <p:cNvSpPr/>
          <p:nvPr/>
        </p:nvSpPr>
        <p:spPr>
          <a:xfrm>
            <a:off x="3851920" y="52292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4" name="Objeto 1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7" name="Equação" r:id="rId11" imgW="114120" imgH="215640" progId="Equation.3">
                  <p:embed/>
                </p:oleObj>
              </mc:Choice>
              <mc:Fallback>
                <p:oleObj name="Equação" r:id="rId11" imgW="114120" imgH="2156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8"/>
          <p:cNvGraphicFramePr>
            <a:graphicFrameLocks noChangeAspect="1"/>
          </p:cNvGraphicFramePr>
          <p:nvPr/>
        </p:nvGraphicFramePr>
        <p:xfrm>
          <a:off x="5148064" y="5107642"/>
          <a:ext cx="3139481" cy="7133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name="Equação" r:id="rId13" imgW="1726920" imgH="393480" progId="Equation.3">
                  <p:embed/>
                </p:oleObj>
              </mc:Choice>
              <mc:Fallback>
                <p:oleObj name="Equação" r:id="rId13" imgW="1726920" imgH="3934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5107642"/>
                        <a:ext cx="3139481" cy="7133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3707904" y="2707252"/>
            <a:ext cx="1872208" cy="86409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827584" y="764704"/>
            <a:ext cx="74781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Vamos agora aplicar o resultado precedente para resolver o problema simples</a:t>
            </a:r>
          </a:p>
          <a:p>
            <a:r>
              <a:rPr lang="pt-BR" dirty="0" smtClean="0"/>
              <a:t>de um escoamento uniforme sobre uma placa plana. O escoamento uniforme</a:t>
            </a:r>
          </a:p>
          <a:p>
            <a:r>
              <a:rPr lang="pt-BR" dirty="0" smtClean="0"/>
              <a:t>significa U</a:t>
            </a:r>
            <a:r>
              <a:rPr lang="pt-BR" baseline="-25000" dirty="0" smtClean="0"/>
              <a:t>0</a:t>
            </a:r>
            <a:r>
              <a:rPr lang="pt-BR" dirty="0" smtClean="0"/>
              <a:t> = </a:t>
            </a:r>
            <a:r>
              <a:rPr lang="pt-BR" dirty="0" err="1" smtClean="0"/>
              <a:t>cte</a:t>
            </a:r>
            <a:r>
              <a:rPr lang="pt-BR" dirty="0" smtClean="0"/>
              <a:t>. , isto é, independente de x: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3059832" y="1916832"/>
          <a:ext cx="3186112" cy="156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Equação" r:id="rId4" imgW="1752480" imgH="863280" progId="Equation.3">
                  <p:embed/>
                </p:oleObj>
              </mc:Choice>
              <mc:Fallback>
                <p:oleObj name="Equação" r:id="rId4" imgW="1752480" imgH="863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1916832"/>
                        <a:ext cx="3186112" cy="1566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827584" y="3749944"/>
            <a:ext cx="3598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Vamos assumir um perfil parabólico,</a:t>
            </a:r>
            <a:endParaRPr lang="pt-BR" dirty="0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4716016" y="3717032"/>
          <a:ext cx="2592289" cy="4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Equação" r:id="rId6" imgW="1422360" imgH="241200" progId="Equation.3">
                  <p:embed/>
                </p:oleObj>
              </mc:Choice>
              <mc:Fallback>
                <p:oleObj name="Equação" r:id="rId6" imgW="142236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3717032"/>
                        <a:ext cx="2592289" cy="439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827584" y="4221088"/>
            <a:ext cx="4521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 assumir as seguintes condições de contorno,</a:t>
            </a:r>
            <a:endParaRPr lang="pt-BR" dirty="0"/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3059832" y="4653136"/>
          <a:ext cx="4433056" cy="1589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Equação" r:id="rId8" imgW="2514600" imgH="901440" progId="Equation.3">
                  <p:embed/>
                </p:oleObj>
              </mc:Choice>
              <mc:Fallback>
                <p:oleObj name="Equação" r:id="rId8" imgW="2514600" imgH="9014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4653136"/>
                        <a:ext cx="4433056" cy="15896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6213768" y="2924944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(10.5)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99592" y="836712"/>
            <a:ext cx="7208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Das condições de contorno conseguimos determinar as constantes a</a:t>
            </a:r>
            <a:r>
              <a:rPr lang="pt-BR" baseline="-25000" dirty="0" smtClean="0"/>
              <a:t>1</a:t>
            </a:r>
            <a:r>
              <a:rPr lang="pt-BR" dirty="0" smtClean="0"/>
              <a:t> e a</a:t>
            </a:r>
            <a:r>
              <a:rPr lang="pt-BR" baseline="-25000" dirty="0" smtClean="0"/>
              <a:t>2</a:t>
            </a:r>
            <a:r>
              <a:rPr lang="pt-BR" dirty="0" smtClean="0"/>
              <a:t>,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4067944" y="1268760"/>
          <a:ext cx="1109588" cy="1420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" name="Equação" r:id="rId3" imgW="634680" imgH="812520" progId="Equation.3">
                  <p:embed/>
                </p:oleObj>
              </mc:Choice>
              <mc:Fallback>
                <p:oleObj name="Equação" r:id="rId3" imgW="634680" imgH="8125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1268760"/>
                        <a:ext cx="1109588" cy="14202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971600" y="2852936"/>
            <a:ext cx="4504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Substituindo no perfil de velocidade obtemos,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3923928" y="3284984"/>
          <a:ext cx="1938531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Equação" r:id="rId5" imgW="1180800" imgH="482400" progId="Equation.3">
                  <p:embed/>
                </p:oleObj>
              </mc:Choice>
              <mc:Fallback>
                <p:oleObj name="Equação" r:id="rId5" imgW="118080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3284984"/>
                        <a:ext cx="1938531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971600" y="4221088"/>
            <a:ext cx="4419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Deste resultado nós podemos calcular </a:t>
            </a:r>
            <a:r>
              <a:rPr lang="pt-BR" dirty="0" smtClean="0">
                <a:sym typeface="Symbol"/>
              </a:rPr>
              <a:t> e </a:t>
            </a:r>
            <a:r>
              <a:rPr lang="pt-BR" baseline="-25000" dirty="0" smtClean="0">
                <a:sym typeface="Symbol"/>
              </a:rPr>
              <a:t>0</a:t>
            </a:r>
            <a:r>
              <a:rPr lang="pt-BR" dirty="0" smtClean="0">
                <a:sym typeface="Symbol"/>
              </a:rPr>
              <a:t>,</a:t>
            </a:r>
            <a:endParaRPr lang="pt-BR" dirty="0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3635896" y="4797152"/>
          <a:ext cx="2688930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Equação" r:id="rId7" imgW="1638000" imgH="482400" progId="Equation.3">
                  <p:embed/>
                </p:oleObj>
              </mc:Choice>
              <mc:Fallback>
                <p:oleObj name="Equação" r:id="rId7" imgW="1638000" imgH="48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4797152"/>
                        <a:ext cx="2688930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/>
          <p:cNvSpPr/>
          <p:nvPr/>
        </p:nvSpPr>
        <p:spPr>
          <a:xfrm>
            <a:off x="3491880" y="4149080"/>
            <a:ext cx="2736304" cy="115212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16</a:t>
            </a:fld>
            <a:endParaRPr lang="pt-BR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265488" y="692150"/>
          <a:ext cx="2476500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Equação" r:id="rId3" imgW="1320480" imgH="419040" progId="Equation.3">
                  <p:embed/>
                </p:oleObj>
              </mc:Choice>
              <mc:Fallback>
                <p:oleObj name="Equação" r:id="rId3" imgW="132048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5488" y="692150"/>
                        <a:ext cx="2476500" cy="785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755576" y="1628800"/>
            <a:ext cx="508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Substituindo esses resultados em 10.5 nós obtemos,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3851920" y="2236991"/>
          <a:ext cx="1408162" cy="7599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name="Equação" r:id="rId5" imgW="799920" imgH="431640" progId="Equation.3">
                  <p:embed/>
                </p:oleObj>
              </mc:Choice>
              <mc:Fallback>
                <p:oleObj name="Equação" r:id="rId5" imgW="79992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2236991"/>
                        <a:ext cx="1408162" cy="7599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827584" y="3347700"/>
            <a:ext cx="6724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Integrando a relação acima e assumindo que em x = 0, </a:t>
            </a:r>
            <a:r>
              <a:rPr lang="pt-BR" dirty="0" smtClean="0">
                <a:sym typeface="Symbol"/>
              </a:rPr>
              <a:t> = 0, obtemos:</a:t>
            </a:r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3923928" y="4293096"/>
          <a:ext cx="1663700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4" name="Equação" r:id="rId7" imgW="977760" imgH="507960" progId="Equation.3">
                  <p:embed/>
                </p:oleObj>
              </mc:Choice>
              <mc:Fallback>
                <p:oleObj name="Equação" r:id="rId7" imgW="977760" imgH="5079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4293096"/>
                        <a:ext cx="1663700" cy="865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11560" y="2492896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 smtClean="0"/>
              <a:t>O número de Reynolds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17</a:t>
            </a:fld>
            <a:endParaRPr lang="pt-B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18</a:t>
            </a:fld>
            <a:endParaRPr lang="pt-BR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764704"/>
            <a:ext cx="4341242" cy="4112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>
            <a:off x="755576" y="5229200"/>
            <a:ext cx="5760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r>
              <a:rPr lang="en-US" dirty="0" err="1" smtClean="0"/>
              <a:t>Fonte</a:t>
            </a:r>
            <a:r>
              <a:rPr lang="en-US" dirty="0" smtClean="0"/>
              <a:t>: Manchester School of Engineer (http://www.eng.man.ac.uk/historic/reynolds/oreyna.htm) </a:t>
            </a:r>
            <a:endParaRPr lang="pt-B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19</a:t>
            </a:fld>
            <a:endParaRPr lang="pt-BR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32656"/>
            <a:ext cx="3429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>
            <a:off x="683568" y="5949280"/>
            <a:ext cx="2358403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pt-BR" sz="1400" dirty="0" smtClean="0"/>
              <a:t>http://youtu.be/p08_KlTKP50</a:t>
            </a:r>
            <a:endParaRPr lang="pt-BR" sz="14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476672"/>
            <a:ext cx="3313579" cy="190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4356100" y="2960688"/>
          <a:ext cx="1589088" cy="172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5" name="Equação" r:id="rId5" imgW="1002960" imgH="1091880" progId="Equation.3">
                  <p:embed/>
                </p:oleObj>
              </mc:Choice>
              <mc:Fallback>
                <p:oleObj name="Equação" r:id="rId5" imgW="1002960" imgH="1091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2960688"/>
                        <a:ext cx="1589088" cy="1728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6228184" y="2996952"/>
            <a:ext cx="2143920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Número de Reynolds</a:t>
            </a:r>
          </a:p>
          <a:p>
            <a:pPr algn="ctr"/>
            <a:r>
              <a:rPr lang="pt-BR" dirty="0" smtClean="0"/>
              <a:t>(</a:t>
            </a:r>
            <a:r>
              <a:rPr lang="pt-BR" dirty="0" err="1" smtClean="0"/>
              <a:t>admensional</a:t>
            </a:r>
            <a:r>
              <a:rPr lang="pt-BR" dirty="0" smtClean="0"/>
              <a:t>)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5364088" y="4149080"/>
            <a:ext cx="2358787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Viscosidade cinemática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4427984" y="4869160"/>
            <a:ext cx="43097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 smtClean="0"/>
              <a:t>Em tubulações cilíndricas a velocidade crítica de</a:t>
            </a:r>
          </a:p>
          <a:p>
            <a:r>
              <a:rPr lang="pt-BR" sz="1600" dirty="0" smtClean="0"/>
              <a:t> transição do regime laminar para o turbulento</a:t>
            </a:r>
          </a:p>
          <a:p>
            <a:r>
              <a:rPr lang="pt-BR" sz="1600" dirty="0" smtClean="0"/>
              <a:t>corresponde a um número de Reynolds da ordem</a:t>
            </a:r>
          </a:p>
          <a:p>
            <a:r>
              <a:rPr lang="pt-BR" sz="1600" dirty="0" smtClean="0"/>
              <a:t>de 2000.</a:t>
            </a:r>
            <a:endParaRPr lang="pt-BR" sz="1600" dirty="0"/>
          </a:p>
        </p:txBody>
      </p:sp>
      <p:sp>
        <p:nvSpPr>
          <p:cNvPr id="11" name="Retângulo 10"/>
          <p:cNvSpPr/>
          <p:nvPr/>
        </p:nvSpPr>
        <p:spPr>
          <a:xfrm>
            <a:off x="683568" y="5229200"/>
            <a:ext cx="2350131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pt-BR" sz="1400" dirty="0" smtClean="0"/>
              <a:t>http://youtu.be/XOLl2KeDiOg</a:t>
            </a:r>
            <a:endParaRPr lang="pt-BR" sz="1400" dirty="0"/>
          </a:p>
        </p:txBody>
      </p:sp>
      <p:sp>
        <p:nvSpPr>
          <p:cNvPr id="12" name="Retângulo 11"/>
          <p:cNvSpPr/>
          <p:nvPr/>
        </p:nvSpPr>
        <p:spPr>
          <a:xfrm>
            <a:off x="683568" y="5589240"/>
            <a:ext cx="2405210" cy="3077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pt-BR" sz="1400" dirty="0" smtClean="0"/>
              <a:t>http://youtu.be/U2IWE_jzwZo</a:t>
            </a:r>
            <a:endParaRPr lang="pt-B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</p:spPr>
        <p:txBody>
          <a:bodyPr/>
          <a:lstStyle/>
          <a:p>
            <a:r>
              <a:rPr lang="pt-BR" dirty="0" smtClean="0"/>
              <a:t>Camada limite turbulenta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20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21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827584" y="908720"/>
            <a:ext cx="76090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Vimos que para uma camada limite laminar a sua espessura tende a crescer</a:t>
            </a:r>
          </a:p>
          <a:p>
            <a:r>
              <a:rPr lang="pt-BR" dirty="0" smtClean="0"/>
              <a:t>com a distância x a partir da borda da placa. Na medida em que essa espessura</a:t>
            </a:r>
          </a:p>
          <a:p>
            <a:r>
              <a:rPr lang="pt-BR" dirty="0" smtClean="0"/>
              <a:t>cresce o escoamento tende a se tornar turbulento:</a:t>
            </a:r>
            <a:endParaRPr lang="pt-BR" dirty="0"/>
          </a:p>
        </p:txBody>
      </p:sp>
      <p:pic>
        <p:nvPicPr>
          <p:cNvPr id="6" name="Imagem 5" descr="Figura1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1988840"/>
            <a:ext cx="3242748" cy="1484208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971600" y="3861048"/>
            <a:ext cx="79608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critério da transição é o número de Reynolds              onde </a:t>
            </a:r>
            <a:r>
              <a:rPr lang="pt-BR" i="1" dirty="0" smtClean="0">
                <a:sym typeface="Symbol"/>
              </a:rPr>
              <a:t>U</a:t>
            </a:r>
            <a:r>
              <a:rPr lang="pt-BR" i="1" baseline="-25000" dirty="0" smtClean="0">
                <a:sym typeface="Symbol"/>
              </a:rPr>
              <a:t>0</a:t>
            </a:r>
            <a:r>
              <a:rPr lang="pt-BR" dirty="0" smtClean="0">
                <a:sym typeface="Symbol"/>
              </a:rPr>
              <a:t> </a:t>
            </a:r>
            <a:r>
              <a:rPr lang="pt-BR" dirty="0" smtClean="0"/>
              <a:t>é a velocidade do</a:t>
            </a:r>
          </a:p>
          <a:p>
            <a:r>
              <a:rPr lang="pt-BR" dirty="0" smtClean="0"/>
              <a:t>fluxo livre, x é a distância a partir da borda da placa e </a:t>
            </a:r>
            <a:r>
              <a:rPr lang="pt-BR" dirty="0" smtClean="0">
                <a:sym typeface="Symbol"/>
              </a:rPr>
              <a:t></a:t>
            </a:r>
            <a:r>
              <a:rPr lang="pt-BR" dirty="0" smtClean="0"/>
              <a:t> é a viscosidade cinemática</a:t>
            </a:r>
          </a:p>
          <a:p>
            <a:r>
              <a:rPr lang="pt-BR" dirty="0" smtClean="0"/>
              <a:t>do fluido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5446919" y="3917320"/>
          <a:ext cx="651317" cy="300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Equação" r:id="rId4" imgW="495000" imgH="228600" progId="Equation.3">
                  <p:embed/>
                </p:oleObj>
              </mc:Choice>
              <mc:Fallback>
                <p:oleObj name="Equação" r:id="rId4" imgW="49500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6919" y="3917320"/>
                        <a:ext cx="651317" cy="3006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11560" y="620688"/>
            <a:ext cx="818602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- O valor do número de Reynolds para o qual a camada limite torna-se turbulenta</a:t>
            </a:r>
          </a:p>
          <a:p>
            <a:r>
              <a:rPr lang="pt-BR" dirty="0" smtClean="0"/>
              <a:t>depende em parte do nível de turbulência na domínio livre: varia, tipicamente,</a:t>
            </a:r>
          </a:p>
          <a:p>
            <a:r>
              <a:rPr lang="pt-BR" dirty="0" smtClean="0"/>
              <a:t>entre 10</a:t>
            </a:r>
            <a:r>
              <a:rPr lang="pt-BR" baseline="30000" dirty="0" smtClean="0"/>
              <a:t>5</a:t>
            </a:r>
            <a:r>
              <a:rPr lang="pt-BR" dirty="0" smtClean="0"/>
              <a:t> e 10</a:t>
            </a:r>
            <a:r>
              <a:rPr lang="pt-BR" baseline="30000" dirty="0" smtClean="0"/>
              <a:t>6</a:t>
            </a:r>
            <a:r>
              <a:rPr lang="pt-BR" dirty="0" smtClean="0"/>
              <a:t>.</a:t>
            </a:r>
          </a:p>
          <a:p>
            <a:endParaRPr lang="pt-BR" dirty="0" smtClean="0"/>
          </a:p>
          <a:p>
            <a:r>
              <a:rPr lang="pt-BR" dirty="0" smtClean="0"/>
              <a:t>- A tensão de cisalhamento na camada limite é muito maior no regime turbulento.</a:t>
            </a:r>
          </a:p>
          <a:p>
            <a:r>
              <a:rPr lang="pt-BR" dirty="0" smtClean="0"/>
              <a:t>A determinação do ponto em que se dá a transição tem um grande interesse</a:t>
            </a:r>
          </a:p>
          <a:p>
            <a:r>
              <a:rPr lang="pt-BR" dirty="0" smtClean="0"/>
              <a:t>prático.</a:t>
            </a:r>
          </a:p>
          <a:p>
            <a:endParaRPr lang="pt-BR" dirty="0" smtClean="0"/>
          </a:p>
          <a:p>
            <a:pPr>
              <a:buFontTx/>
              <a:buChar char="-"/>
            </a:pPr>
            <a:r>
              <a:rPr lang="pt-BR" dirty="0" smtClean="0"/>
              <a:t>Após a transição a parte principal do fluxo na camada limite é turbulento. Entretanto</a:t>
            </a:r>
          </a:p>
          <a:p>
            <a:r>
              <a:rPr lang="pt-BR" dirty="0" smtClean="0"/>
              <a:t>imediatamente acima da placa forma-se uma subcamada laminar. Nesta região</a:t>
            </a:r>
          </a:p>
          <a:p>
            <a:r>
              <a:rPr lang="pt-BR" dirty="0" smtClean="0"/>
              <a:t>o fluxo pode ser dividido em três domínios. </a:t>
            </a:r>
          </a:p>
        </p:txBody>
      </p:sp>
      <p:pic>
        <p:nvPicPr>
          <p:cNvPr id="5" name="Imagem 4" descr="Figura1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2939" y="3861048"/>
            <a:ext cx="4568069" cy="2376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/>
          <a:lstStyle/>
          <a:p>
            <a:r>
              <a:rPr lang="pt-BR" dirty="0" smtClean="0"/>
              <a:t>FIM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A5A71-3897-4F0A-8882-E48B0E3F75BF}" type="slidenum">
              <a:rPr lang="pt-BR" smtClean="0"/>
              <a:pPr/>
              <a:t>23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1090</Words>
  <Application>Microsoft Office PowerPoint</Application>
  <PresentationFormat>On-screen Show (4:3)</PresentationFormat>
  <Paragraphs>167</Paragraphs>
  <Slides>23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Tema do Office</vt:lpstr>
      <vt:lpstr>Equação</vt:lpstr>
      <vt:lpstr>Hidrodinâmica</vt:lpstr>
      <vt:lpstr>A camada limite</vt:lpstr>
      <vt:lpstr>PowerPoint Presentation</vt:lpstr>
      <vt:lpstr>Camada limite laminar</vt:lpstr>
      <vt:lpstr>1. Escoamento estacionário uniforme sobre uma placa plana de um fluido incompressível</vt:lpstr>
      <vt:lpstr>PowerPoint Presentation</vt:lpstr>
      <vt:lpstr>PowerPoint Presentation</vt:lpstr>
      <vt:lpstr>PowerPoint Presentation</vt:lpstr>
      <vt:lpstr>Método Integral de von Kármán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 número de Reynolds</vt:lpstr>
      <vt:lpstr>PowerPoint Presentation</vt:lpstr>
      <vt:lpstr>PowerPoint Presentation</vt:lpstr>
      <vt:lpstr>Camada limite turbulenta</vt:lpstr>
      <vt:lpstr>PowerPoint Presentation</vt:lpstr>
      <vt:lpstr>PowerPoint Presentation</vt:lpstr>
      <vt:lpstr>FIM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Hidrodinâmica</dc:title>
  <dc:creator>Helio Salim de Amorim</dc:creator>
  <cp:lastModifiedBy>Victor-PC</cp:lastModifiedBy>
  <cp:revision>86</cp:revision>
  <dcterms:created xsi:type="dcterms:W3CDTF">2011-06-05T15:46:41Z</dcterms:created>
  <dcterms:modified xsi:type="dcterms:W3CDTF">2017-04-11T10:54:42Z</dcterms:modified>
</cp:coreProperties>
</file>