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65" r:id="rId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20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5CB1B-372A-410F-8E4E-53F04C7D2389}" type="datetimeFigureOut">
              <a:rPr lang="pt-BR" smtClean="0"/>
              <a:pPr/>
              <a:t>11/04/2017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D65A4E-6378-44E6-A950-CF47D3E0E3CD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0394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1E0F2-D584-4B63-A375-52694A3C38E8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80257-D51B-4CBF-A55B-021542DFFC80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2E2D2-FFD5-4592-A1FA-8A3FAC5BC327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E07C1-4F95-4EF6-9044-515DC8CE3036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B7930-36AE-43CA-9546-7584205F9BF1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98937-A666-49B0-9841-DE277FD1AD9D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0379-954E-4509-96B9-3C1CE93F56E8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D2203-418E-4B0A-8B21-BA6A273B2CB2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AAED2-309F-4F2F-994D-4DE17EE3FB29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A6D7C-A6C4-4B0B-98BE-9C546B6EBC0C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E74DC-F8CB-486B-BF9F-42931067819A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232F5-F1B1-4481-A377-5C7D10F03F61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97ED9-A6DD-40DB-9407-26A6824222C0}" type="slidenum">
              <a:rPr lang="pt-BR" smtClean="0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jpeg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6.bin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0.tiff"/><Relationship Id="rId4" Type="http://schemas.openxmlformats.org/officeDocument/2006/relationships/image" Target="../media/image7.wmf"/><Relationship Id="rId9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15.jpeg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4.wmf"/><Relationship Id="rId5" Type="http://schemas.openxmlformats.org/officeDocument/2006/relationships/image" Target="../media/image11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wmf"/><Relationship Id="rId11" Type="http://schemas.openxmlformats.org/officeDocument/2006/relationships/image" Target="../media/image26.jpeg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2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7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0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watch?v=x5HwBBLkfks&amp;feature=related" TargetMode="External"/><Relationship Id="rId3" Type="http://schemas.openxmlformats.org/officeDocument/2006/relationships/image" Target="../media/image32.jpeg"/><Relationship Id="rId7" Type="http://schemas.openxmlformats.org/officeDocument/2006/relationships/hyperlink" Target="http://www.youtube.com/watch?v=G5sumw1l4iE&amp;feature=related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hyperlink" Target="http://www.youtube.com/watch?v=5Akd5-nzSP0" TargetMode="Externa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3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5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6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7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4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41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36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2276872"/>
            <a:ext cx="7772400" cy="1143000"/>
          </a:xfrm>
        </p:spPr>
        <p:txBody>
          <a:bodyPr/>
          <a:lstStyle/>
          <a:p>
            <a:r>
              <a:rPr lang="pt-BR" dirty="0" smtClean="0"/>
              <a:t>Hidrodinâmica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3886200"/>
            <a:ext cx="6400800" cy="1487016"/>
          </a:xfrm>
        </p:spPr>
        <p:txBody>
          <a:bodyPr/>
          <a:lstStyle/>
          <a:p>
            <a:r>
              <a:rPr lang="pt-BR" dirty="0" smtClean="0">
                <a:solidFill>
                  <a:srgbClr val="0070C0"/>
                </a:solidFill>
              </a:rPr>
              <a:t>Aula 09</a:t>
            </a:r>
          </a:p>
          <a:p>
            <a:r>
              <a:rPr lang="pt-BR" dirty="0" smtClean="0">
                <a:solidFill>
                  <a:srgbClr val="0070C0"/>
                </a:solidFill>
              </a:rPr>
              <a:t>(1</a:t>
            </a:r>
            <a:r>
              <a:rPr lang="pt-BR" baseline="30000" dirty="0" smtClean="0">
                <a:solidFill>
                  <a:srgbClr val="0070C0"/>
                </a:solidFill>
              </a:rPr>
              <a:t>0</a:t>
            </a:r>
            <a:r>
              <a:rPr lang="pt-BR" dirty="0" smtClean="0">
                <a:solidFill>
                  <a:srgbClr val="0070C0"/>
                </a:solidFill>
              </a:rPr>
              <a:t> Sem./</a:t>
            </a:r>
            <a:r>
              <a:rPr lang="pt-BR" dirty="0" smtClean="0">
                <a:solidFill>
                  <a:srgbClr val="0070C0"/>
                </a:solidFill>
              </a:rPr>
              <a:t>2017)</a:t>
            </a:r>
            <a:endParaRPr lang="pt-BR" dirty="0" smtClean="0">
              <a:solidFill>
                <a:srgbClr val="0070C0"/>
              </a:solidFill>
            </a:endParaRPr>
          </a:p>
        </p:txBody>
      </p:sp>
      <p:sp>
        <p:nvSpPr>
          <p:cNvPr id="18436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F747B01-4D84-4F04-81EC-E64AF130A3ED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18437" name="Espaço Reservado para Rodapé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780928"/>
            <a:ext cx="8229600" cy="1143000"/>
          </a:xfrm>
        </p:spPr>
        <p:txBody>
          <a:bodyPr/>
          <a:lstStyle/>
          <a:p>
            <a:r>
              <a:rPr lang="pt-BR" dirty="0" smtClean="0"/>
              <a:t>O Teorema do Momentum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899592" y="908720"/>
            <a:ext cx="72335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Temos usado a Segunda Lei de Newton, que pode ser entendida como uma</a:t>
            </a:r>
          </a:p>
          <a:p>
            <a:r>
              <a:rPr lang="pt-BR" dirty="0" smtClean="0"/>
              <a:t>equação do momentum, para elementos infinitesimais de um fluido, 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2987824" y="1628800"/>
          <a:ext cx="3178791" cy="713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ção" r:id="rId3" imgW="1866600" imgH="419040" progId="Equation.3">
                  <p:embed/>
                </p:oleObj>
              </mc:Choice>
              <mc:Fallback>
                <p:oleObj name="Equação" r:id="rId3" imgW="186660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628800"/>
                        <a:ext cx="3178791" cy="7136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971600" y="2780928"/>
            <a:ext cx="75171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As forças aplicadas sobre o elemento de fluido foram divididas em forças </a:t>
            </a:r>
          </a:p>
          <a:p>
            <a:r>
              <a:rPr lang="pt-BR" dirty="0" smtClean="0"/>
              <a:t>sobre o volume e forças  que se comunicam através da superfície do elemento.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971600" y="3789040"/>
            <a:ext cx="513384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As forças de superfície retratam a interação entre </a:t>
            </a:r>
          </a:p>
          <a:p>
            <a:r>
              <a:rPr lang="pt-BR" dirty="0" smtClean="0"/>
              <a:t>elementos do fluido e devem obedecer a </a:t>
            </a:r>
          </a:p>
          <a:p>
            <a:r>
              <a:rPr lang="pt-BR" dirty="0" smtClean="0"/>
              <a:t>Terceira Lei de Newton. Se tomamos um par de</a:t>
            </a:r>
          </a:p>
          <a:p>
            <a:r>
              <a:rPr lang="pt-BR" dirty="0" smtClean="0"/>
              <a:t>tensões de cisalhamento, ou um par de tensões</a:t>
            </a:r>
          </a:p>
          <a:p>
            <a:r>
              <a:rPr lang="pt-BR" dirty="0" smtClean="0"/>
              <a:t>normais (pressão), num para de elementos vizinhos,</a:t>
            </a:r>
          </a:p>
          <a:p>
            <a:r>
              <a:rPr lang="pt-BR" dirty="0" smtClean="0"/>
              <a:t>elas são iguais e contrárias.</a:t>
            </a:r>
          </a:p>
        </p:txBody>
      </p:sp>
      <p:pic>
        <p:nvPicPr>
          <p:cNvPr id="9" name="Imagem 8" descr="Figura9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72200" y="3573016"/>
            <a:ext cx="1727064" cy="267841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899592" y="908720"/>
            <a:ext cx="726590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Se tomamos um volume finito de fluido vemos que a soma das forças de</a:t>
            </a:r>
          </a:p>
          <a:p>
            <a:r>
              <a:rPr lang="pt-BR" dirty="0" smtClean="0"/>
              <a:t>superfície sobre todos os elementos de fluido se cancelam duas à duas. O</a:t>
            </a:r>
          </a:p>
          <a:p>
            <a:r>
              <a:rPr lang="pt-BR" dirty="0" smtClean="0"/>
              <a:t>movimento desse elemento é determinado pelas forças externas que</a:t>
            </a:r>
          </a:p>
          <a:p>
            <a:r>
              <a:rPr lang="pt-BR" dirty="0" smtClean="0"/>
              <a:t>atuam sobre o volume e as forças que atuam em seus limites externos.</a:t>
            </a:r>
          </a:p>
          <a:p>
            <a:endParaRPr lang="pt-BR" dirty="0" smtClean="0"/>
          </a:p>
          <a:p>
            <a:r>
              <a:rPr lang="pt-BR" dirty="0" smtClean="0"/>
              <a:t>As forças de superfície (forças internas) são importantes para se determinar</a:t>
            </a:r>
          </a:p>
          <a:p>
            <a:r>
              <a:rPr lang="pt-BR" dirty="0" smtClean="0"/>
              <a:t>o movimento das partes do fluido entre si.</a:t>
            </a:r>
          </a:p>
          <a:p>
            <a:endParaRPr lang="pt-BR" dirty="0" smtClean="0"/>
          </a:p>
          <a:p>
            <a:r>
              <a:rPr lang="pt-BR" dirty="0" smtClean="0"/>
              <a:t>Se consideramos o trabalho da resultante de forças,</a:t>
            </a:r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1115616" y="3552046"/>
          <a:ext cx="3744416" cy="700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ção" r:id="rId3" imgW="2463480" imgH="419040" progId="Equation.3">
                  <p:embed/>
                </p:oleObj>
              </mc:Choice>
              <mc:Fallback>
                <p:oleObj name="Equação" r:id="rId3" imgW="246348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3552046"/>
                        <a:ext cx="3744416" cy="70063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1127125" y="4365104"/>
          <a:ext cx="3372867" cy="683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ção" r:id="rId5" imgW="2070000" imgH="419040" progId="Equation.3">
                  <p:embed/>
                </p:oleObj>
              </mc:Choice>
              <mc:Fallback>
                <p:oleObj name="Equação" r:id="rId5" imgW="207000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125" y="4365104"/>
                        <a:ext cx="3372867" cy="6836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5508104" y="3573016"/>
            <a:ext cx="3065904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Teorema do trabalho – energia</a:t>
            </a:r>
          </a:p>
          <a:p>
            <a:r>
              <a:rPr lang="pt-BR" dirty="0" smtClean="0"/>
              <a:t>cinética</a:t>
            </a:r>
            <a:endParaRPr lang="pt-BR" dirty="0"/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ção" r:id="rId7" imgW="114120" imgH="215640" progId="Equation.3">
                  <p:embed/>
                </p:oleObj>
              </mc:Choice>
              <mc:Fallback>
                <p:oleObj name="Equação" r:id="rId7" imgW="11412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1259632" y="5301208"/>
          <a:ext cx="3086057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ção" r:id="rId9" imgW="1904760" imgH="266400" progId="Equation.3">
                  <p:embed/>
                </p:oleObj>
              </mc:Choice>
              <mc:Fallback>
                <p:oleObj name="Equação" r:id="rId9" imgW="1904760" imgH="266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5301208"/>
                        <a:ext cx="3086057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5148064" y="4437112"/>
            <a:ext cx="376532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vemos que embora a soma das</a:t>
            </a:r>
          </a:p>
          <a:p>
            <a:r>
              <a:rPr lang="pt-BR" dirty="0" smtClean="0"/>
              <a:t>forças internas seja nula o trabalho</a:t>
            </a:r>
          </a:p>
          <a:p>
            <a:r>
              <a:rPr lang="pt-BR" dirty="0" smtClean="0"/>
              <a:t>por elas realizado, não. Esse aspecto é</a:t>
            </a:r>
          </a:p>
          <a:p>
            <a:r>
              <a:rPr lang="pt-BR" dirty="0" smtClean="0"/>
              <a:t>importante para analisar as trocas</a:t>
            </a:r>
          </a:p>
          <a:p>
            <a:r>
              <a:rPr lang="pt-BR" dirty="0" smtClean="0"/>
              <a:t>de energia ou a conversão de energia</a:t>
            </a:r>
          </a:p>
          <a:p>
            <a:r>
              <a:rPr lang="pt-BR" dirty="0" smtClean="0"/>
              <a:t>mecânica em energia térmica .</a:t>
            </a:r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539552" y="692696"/>
            <a:ext cx="83924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Considere um volume de fluido </a:t>
            </a:r>
            <a:r>
              <a:rPr lang="pt-BR" i="1" dirty="0" smtClean="0"/>
              <a:t>V</a:t>
            </a:r>
            <a:r>
              <a:rPr lang="pt-BR" i="1" baseline="-25000" dirty="0" smtClean="0"/>
              <a:t>0</a:t>
            </a:r>
            <a:r>
              <a:rPr lang="pt-BR" dirty="0" smtClean="0"/>
              <a:t>. O momentum total é dado pela soma dos momenta</a:t>
            </a:r>
          </a:p>
          <a:p>
            <a:r>
              <a:rPr lang="pt-BR" dirty="0" smtClean="0"/>
              <a:t>de cada elemento infinitesimal,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3131840" y="1412776"/>
          <a:ext cx="3484031" cy="1486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quação" r:id="rId3" imgW="1904760" imgH="812520" progId="Equation.3">
                  <p:embed/>
                </p:oleObj>
              </mc:Choice>
              <mc:Fallback>
                <p:oleObj name="Equação" r:id="rId3" imgW="1904760" imgH="8125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1412776"/>
                        <a:ext cx="3484031" cy="14865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Imagem 7" descr="Figura9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3429000"/>
            <a:ext cx="2736304" cy="2570923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539552" y="2708920"/>
            <a:ext cx="37274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Se consideramos a evolução temporal</a:t>
            </a:r>
          </a:p>
          <a:p>
            <a:r>
              <a:rPr lang="pt-BR" dirty="0" smtClean="0"/>
              <a:t>do volume V</a:t>
            </a:r>
            <a:r>
              <a:rPr lang="pt-BR" baseline="-25000" dirty="0" smtClean="0"/>
              <a:t>0</a:t>
            </a:r>
            <a:r>
              <a:rPr lang="pt-BR" dirty="0" smtClean="0"/>
              <a:t>, entre </a:t>
            </a:r>
            <a:r>
              <a:rPr lang="pt-BR" i="1" dirty="0" smtClean="0"/>
              <a:t>t</a:t>
            </a:r>
            <a:r>
              <a:rPr lang="pt-BR" dirty="0" smtClean="0"/>
              <a:t> e </a:t>
            </a:r>
            <a:r>
              <a:rPr lang="pt-BR" i="1" dirty="0" smtClean="0"/>
              <a:t>t + </a:t>
            </a:r>
            <a:r>
              <a:rPr lang="pt-BR" i="1" dirty="0" err="1" smtClean="0"/>
              <a:t>dt</a:t>
            </a:r>
            <a:r>
              <a:rPr lang="pt-BR" dirty="0" smtClean="0"/>
              <a:t>,</a:t>
            </a:r>
            <a:endParaRPr lang="pt-BR" i="1" dirty="0"/>
          </a:p>
        </p:txBody>
      </p:sp>
      <p:sp>
        <p:nvSpPr>
          <p:cNvPr id="10" name="CaixaDeTexto 9"/>
          <p:cNvSpPr txBox="1"/>
          <p:nvPr/>
        </p:nvSpPr>
        <p:spPr>
          <a:xfrm>
            <a:off x="3491880" y="3429000"/>
            <a:ext cx="53659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os volumes D</a:t>
            </a:r>
            <a:r>
              <a:rPr lang="pt-BR" baseline="-25000" dirty="0" smtClean="0"/>
              <a:t>1</a:t>
            </a:r>
            <a:r>
              <a:rPr lang="pt-BR" dirty="0" smtClean="0"/>
              <a:t> e D</a:t>
            </a:r>
            <a:r>
              <a:rPr lang="pt-BR" baseline="-25000" dirty="0" smtClean="0"/>
              <a:t>3</a:t>
            </a:r>
            <a:r>
              <a:rPr lang="pt-BR" dirty="0" smtClean="0"/>
              <a:t> são infinitesimais e D</a:t>
            </a:r>
            <a:r>
              <a:rPr lang="pt-BR" baseline="-25000" dirty="0" smtClean="0"/>
              <a:t>2</a:t>
            </a:r>
            <a:r>
              <a:rPr lang="pt-BR" dirty="0" smtClean="0"/>
              <a:t> é finito.</a:t>
            </a:r>
          </a:p>
          <a:p>
            <a:r>
              <a:rPr lang="pt-BR" dirty="0" smtClean="0"/>
              <a:t>A quantidade de momentum, no tempo </a:t>
            </a:r>
            <a:r>
              <a:rPr lang="pt-BR" i="1" dirty="0" smtClean="0"/>
              <a:t>t + </a:t>
            </a:r>
            <a:r>
              <a:rPr lang="pt-BR" i="1" dirty="0" err="1" smtClean="0"/>
              <a:t>dt</a:t>
            </a:r>
            <a:r>
              <a:rPr lang="pt-BR" i="1" dirty="0" smtClean="0"/>
              <a:t>,</a:t>
            </a:r>
            <a:r>
              <a:rPr lang="pt-BR" dirty="0" smtClean="0"/>
              <a:t> na parte</a:t>
            </a:r>
          </a:p>
          <a:p>
            <a:r>
              <a:rPr lang="pt-BR" dirty="0" smtClean="0"/>
              <a:t>comum D</a:t>
            </a:r>
            <a:r>
              <a:rPr lang="pt-BR" baseline="-25000" dirty="0" smtClean="0"/>
              <a:t>2</a:t>
            </a:r>
            <a:r>
              <a:rPr lang="pt-BR" dirty="0" smtClean="0"/>
              <a:t> é,</a:t>
            </a:r>
            <a:endParaRPr lang="pt-BR" dirty="0"/>
          </a:p>
        </p:txBody>
      </p:sp>
      <p:graphicFrame>
        <p:nvGraphicFramePr>
          <p:cNvPr id="11" name="Objeto 10"/>
          <p:cNvGraphicFramePr>
            <a:graphicFrameLocks noChangeAspect="1"/>
          </p:cNvGraphicFramePr>
          <p:nvPr/>
        </p:nvGraphicFramePr>
        <p:xfrm>
          <a:off x="5148064" y="4149080"/>
          <a:ext cx="2119371" cy="784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ção" r:id="rId6" imgW="1269720" imgH="469800" progId="Equation.3">
                  <p:embed/>
                </p:oleObj>
              </mc:Choice>
              <mc:Fallback>
                <p:oleObj name="Equação" r:id="rId6" imgW="1269720" imgH="469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4149080"/>
                        <a:ext cx="2119371" cy="7841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5148064" y="5229200"/>
          <a:ext cx="175895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Equação" r:id="rId8" imgW="1054080" imgH="469800" progId="Equation.3">
                  <p:embed/>
                </p:oleObj>
              </mc:Choice>
              <mc:Fallback>
                <p:oleObj name="Equação" r:id="rId8" imgW="1054080" imgH="469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5229200"/>
                        <a:ext cx="1758950" cy="78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aixaDeTexto 12"/>
          <p:cNvSpPr txBox="1"/>
          <p:nvPr/>
        </p:nvSpPr>
        <p:spPr>
          <a:xfrm>
            <a:off x="3563888" y="4869160"/>
            <a:ext cx="3678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variação no intervalo </a:t>
            </a:r>
            <a:r>
              <a:rPr lang="pt-BR" i="1" dirty="0" err="1" smtClean="0"/>
              <a:t>dt</a:t>
            </a:r>
            <a:r>
              <a:rPr lang="pt-BR" dirty="0" smtClean="0"/>
              <a:t> será então,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2555776" y="5373216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t</a:t>
            </a:r>
            <a:endParaRPr lang="pt-BR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2771800" y="3717032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t+</a:t>
            </a:r>
            <a:r>
              <a:rPr lang="pt-BR" dirty="0" err="1" smtClean="0"/>
              <a:t>dt</a:t>
            </a:r>
            <a:endParaRPr lang="pt-B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539552" y="764704"/>
            <a:ext cx="80226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 momentum do fluido no domínio infinitesimal D</a:t>
            </a:r>
            <a:r>
              <a:rPr lang="pt-BR" baseline="-25000" dirty="0" smtClean="0"/>
              <a:t>1</a:t>
            </a:r>
            <a:r>
              <a:rPr lang="pt-BR" dirty="0" smtClean="0"/>
              <a:t> é uma quantidade infinitesimal.</a:t>
            </a:r>
          </a:p>
          <a:p>
            <a:r>
              <a:rPr lang="pt-BR" dirty="0" smtClean="0"/>
              <a:t>O domínio D</a:t>
            </a:r>
            <a:r>
              <a:rPr lang="pt-BR" baseline="-25000" dirty="0" smtClean="0"/>
              <a:t>1</a:t>
            </a:r>
            <a:r>
              <a:rPr lang="pt-BR" dirty="0" smtClean="0"/>
              <a:t> pode ser considerado como um conjunto de cilindros elementares</a:t>
            </a:r>
          </a:p>
          <a:p>
            <a:r>
              <a:rPr lang="pt-BR" dirty="0" smtClean="0"/>
              <a:t>de base </a:t>
            </a:r>
            <a:r>
              <a:rPr lang="pt-BR" i="1" dirty="0" err="1" smtClean="0"/>
              <a:t>dA</a:t>
            </a:r>
            <a:r>
              <a:rPr lang="pt-BR" dirty="0" smtClean="0"/>
              <a:t> e lados paralelos ao vetor velocidade </a:t>
            </a:r>
            <a:r>
              <a:rPr lang="pt-BR" b="1" i="1" dirty="0" smtClean="0"/>
              <a:t>u</a:t>
            </a:r>
            <a:r>
              <a:rPr lang="pt-BR" dirty="0" smtClean="0"/>
              <a:t>,</a:t>
            </a:r>
            <a:endParaRPr lang="pt-BR" dirty="0"/>
          </a:p>
        </p:txBody>
      </p:sp>
      <p:pic>
        <p:nvPicPr>
          <p:cNvPr id="5" name="Imagem 4" descr="Figura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1556792"/>
            <a:ext cx="2410637" cy="2016224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683568" y="2132856"/>
            <a:ext cx="3409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 volume do elemento cilíndrico é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4067944" y="2132856"/>
          <a:ext cx="1428361" cy="372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Equação" r:id="rId4" imgW="876240" imgH="228600" progId="Equation.3">
                  <p:embed/>
                </p:oleObj>
              </mc:Choice>
              <mc:Fallback>
                <p:oleObj name="Equação" r:id="rId4" imgW="87624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2132856"/>
                        <a:ext cx="1428361" cy="3726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2362200" y="2781300"/>
          <a:ext cx="23812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Equação" r:id="rId6" imgW="1536480" imgH="393480" progId="Equation.3">
                  <p:embed/>
                </p:oleObj>
              </mc:Choice>
              <mc:Fallback>
                <p:oleObj name="Equação" r:id="rId6" imgW="153648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781300"/>
                        <a:ext cx="238125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755576" y="3717032"/>
            <a:ext cx="3237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 momentum em D</a:t>
            </a:r>
            <a:r>
              <a:rPr lang="pt-BR" baseline="-25000" dirty="0" smtClean="0"/>
              <a:t>1</a:t>
            </a:r>
            <a:r>
              <a:rPr lang="pt-BR" dirty="0" smtClean="0"/>
              <a:t> é dado por,</a:t>
            </a:r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4097338" y="3716338"/>
          <a:ext cx="2359025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Equação" r:id="rId8" imgW="1523880" imgH="393480" progId="Equation.3">
                  <p:embed/>
                </p:oleObj>
              </mc:Choice>
              <mc:Fallback>
                <p:oleObj name="Equação" r:id="rId8" imgW="152388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7338" y="3716338"/>
                        <a:ext cx="2359025" cy="611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827584" y="4437112"/>
            <a:ext cx="7853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Ou seja, o resultado é dado por uma integral de superfície. Analogamente, para o </a:t>
            </a:r>
          </a:p>
          <a:p>
            <a:r>
              <a:rPr lang="pt-BR" dirty="0" smtClean="0"/>
              <a:t>domínio D</a:t>
            </a:r>
            <a:r>
              <a:rPr lang="pt-BR" baseline="-25000" dirty="0" smtClean="0"/>
              <a:t>3</a:t>
            </a:r>
            <a:r>
              <a:rPr lang="pt-BR" dirty="0" smtClean="0"/>
              <a:t> podemos escrever,</a:t>
            </a:r>
            <a:endParaRPr lang="pt-BR" dirty="0"/>
          </a:p>
        </p:txBody>
      </p:sp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2578100" y="5229225"/>
          <a:ext cx="4346575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Equação" r:id="rId10" imgW="2806560" imgH="457200" progId="Equation.3">
                  <p:embed/>
                </p:oleObj>
              </mc:Choice>
              <mc:Fallback>
                <p:oleObj name="Equação" r:id="rId10" imgW="2806560" imgH="457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8100" y="5229225"/>
                        <a:ext cx="4346575" cy="709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27584" y="836712"/>
            <a:ext cx="6764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 segundo termo do lado direito contém </a:t>
            </a:r>
            <a:r>
              <a:rPr lang="pt-BR" i="1" dirty="0" smtClean="0"/>
              <a:t>(</a:t>
            </a:r>
            <a:r>
              <a:rPr lang="pt-BR" i="1" dirty="0" err="1" smtClean="0"/>
              <a:t>dt</a:t>
            </a:r>
            <a:r>
              <a:rPr lang="pt-BR" i="1" dirty="0" smtClean="0"/>
              <a:t>)</a:t>
            </a:r>
            <a:r>
              <a:rPr lang="pt-BR" i="1" baseline="30000" dirty="0" smtClean="0"/>
              <a:t>2</a:t>
            </a:r>
            <a:r>
              <a:rPr lang="pt-BR" dirty="0" smtClean="0"/>
              <a:t> e pode ser desprezado, 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3597275" y="1341438"/>
          <a:ext cx="1651000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quação" r:id="rId3" imgW="927000" imgH="393480" progId="Equation.3">
                  <p:embed/>
                </p:oleObj>
              </mc:Choice>
              <mc:Fallback>
                <p:oleObj name="Equação" r:id="rId3" imgW="92700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1341438"/>
                        <a:ext cx="1651000" cy="700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899592" y="2204864"/>
            <a:ext cx="71901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diferença de momentum entre os domínios D1 e D3 no tempo (t + </a:t>
            </a:r>
            <a:r>
              <a:rPr lang="pt-BR" dirty="0" err="1" smtClean="0"/>
              <a:t>dt</a:t>
            </a:r>
            <a:r>
              <a:rPr lang="pt-BR" dirty="0" smtClean="0"/>
              <a:t>) e t</a:t>
            </a:r>
          </a:p>
          <a:p>
            <a:r>
              <a:rPr lang="pt-BR" dirty="0" smtClean="0"/>
              <a:t>respectivamente causado pela variação da velocidade no espaço é,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3203848" y="3068960"/>
          <a:ext cx="2854424" cy="6703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quação" r:id="rId5" imgW="1676160" imgH="393480" progId="Equation.3">
                  <p:embed/>
                </p:oleObj>
              </mc:Choice>
              <mc:Fallback>
                <p:oleObj name="Equação" r:id="rId5" imgW="167616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3068960"/>
                        <a:ext cx="2854424" cy="6703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899592" y="3933056"/>
            <a:ext cx="76185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Considerando A = A</a:t>
            </a:r>
            <a:r>
              <a:rPr lang="pt-BR" baseline="-25000" dirty="0" smtClean="0"/>
              <a:t>1</a:t>
            </a:r>
            <a:r>
              <a:rPr lang="pt-BR" dirty="0" smtClean="0"/>
              <a:t> + A</a:t>
            </a:r>
            <a:r>
              <a:rPr lang="pt-BR" baseline="-25000" dirty="0" smtClean="0"/>
              <a:t>2</a:t>
            </a:r>
            <a:r>
              <a:rPr lang="pt-BR" dirty="0" smtClean="0"/>
              <a:t>, a diferença de momentum por unidade de tempo </a:t>
            </a:r>
            <a:r>
              <a:rPr lang="pt-BR" i="1" dirty="0" err="1" smtClean="0"/>
              <a:t>dt</a:t>
            </a:r>
            <a:endParaRPr lang="pt-BR" i="1" dirty="0" smtClean="0"/>
          </a:p>
          <a:p>
            <a:r>
              <a:rPr lang="pt-BR" dirty="0" smtClean="0"/>
              <a:t>é dada por,</a:t>
            </a:r>
            <a:endParaRPr lang="pt-BR" dirty="0"/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/>
        </p:nvGraphicFramePr>
        <p:xfrm>
          <a:off x="4139952" y="4653136"/>
          <a:ext cx="1162060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Equação" r:id="rId7" imgW="660240" imgH="368280" progId="Equation.3">
                  <p:embed/>
                </p:oleObj>
              </mc:Choice>
              <mc:Fallback>
                <p:oleObj name="Equação" r:id="rId7" imgW="660240" imgH="3682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4653136"/>
                        <a:ext cx="1162060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2771800" y="3573016"/>
            <a:ext cx="3816424" cy="108012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755576" y="836712"/>
            <a:ext cx="76743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Finalmente, a variação total do momentum por unidade de tempo com respeito</a:t>
            </a:r>
          </a:p>
          <a:p>
            <a:r>
              <a:rPr lang="pt-BR" dirty="0" smtClean="0"/>
              <a:t>a variação no tempo e no espaço é,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3276600" y="1608138"/>
          <a:ext cx="2667000" cy="76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Equação" r:id="rId3" imgW="1600200" imgH="457200" progId="Equation.3">
                  <p:embed/>
                </p:oleObj>
              </mc:Choice>
              <mc:Fallback>
                <p:oleObj name="Equação" r:id="rId3" imgW="160020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608138"/>
                        <a:ext cx="2667000" cy="763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971600" y="2780928"/>
            <a:ext cx="6522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essa variação é igual a resultante de forças externas aplicadas sobre</a:t>
            </a:r>
          </a:p>
          <a:p>
            <a:r>
              <a:rPr lang="pt-BR" dirty="0" smtClean="0"/>
              <a:t>o volume do fluido,</a:t>
            </a:r>
            <a:endParaRPr lang="pt-BR" dirty="0"/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2978150" y="3695700"/>
          <a:ext cx="34083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Equação" r:id="rId5" imgW="2044440" imgH="457200" progId="Equation.3">
                  <p:embed/>
                </p:oleObj>
              </mc:Choice>
              <mc:Fallback>
                <p:oleObj name="Equação" r:id="rId5" imgW="204444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8150" y="3695700"/>
                        <a:ext cx="340836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1187624" y="5157192"/>
            <a:ext cx="2459328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Teorema do momentum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7164288" y="3861048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(9.1)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9</a:t>
            </a:fld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349818" y="620688"/>
            <a:ext cx="839890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Vamos estudar três aplicações retiradas do livro </a:t>
            </a:r>
            <a:r>
              <a:rPr lang="pt-BR" i="1" dirty="0" smtClean="0"/>
              <a:t>Mecânica dos Fluidos</a:t>
            </a:r>
          </a:p>
          <a:p>
            <a:r>
              <a:rPr lang="pt-BR" dirty="0" smtClean="0"/>
              <a:t>(M. C. </a:t>
            </a:r>
            <a:r>
              <a:rPr lang="pt-BR" dirty="0" err="1" smtClean="0"/>
              <a:t>Potter</a:t>
            </a:r>
            <a:r>
              <a:rPr lang="pt-BR" dirty="0" smtClean="0"/>
              <a:t> e David C. </a:t>
            </a:r>
            <a:r>
              <a:rPr lang="pt-BR" dirty="0" err="1" smtClean="0"/>
              <a:t>Wiggert</a:t>
            </a:r>
            <a:r>
              <a:rPr lang="pt-BR" dirty="0" smtClean="0"/>
              <a:t>, Ed. </a:t>
            </a:r>
            <a:r>
              <a:rPr lang="pt-BR" dirty="0" err="1" smtClean="0"/>
              <a:t>Thomson</a:t>
            </a:r>
            <a:r>
              <a:rPr lang="pt-BR" dirty="0" smtClean="0"/>
              <a:t>). Como vimos, o Teorema do Momentum</a:t>
            </a:r>
          </a:p>
          <a:p>
            <a:r>
              <a:rPr lang="pt-BR" dirty="0" smtClean="0"/>
              <a:t>pode ser entendido como uma versão integral das equações diferenciais de movimento</a:t>
            </a:r>
          </a:p>
          <a:p>
            <a:r>
              <a:rPr lang="pt-BR" dirty="0" smtClean="0"/>
              <a:t>que temos estudado até aqui. O teorema por sua forma integral, aplicado a volumes</a:t>
            </a:r>
          </a:p>
          <a:p>
            <a:r>
              <a:rPr lang="pt-BR" dirty="0" smtClean="0"/>
              <a:t>finitos, chamados genericamente de </a:t>
            </a:r>
            <a:r>
              <a:rPr lang="pt-BR" i="1" dirty="0" smtClean="0"/>
              <a:t>volumes de controle,</a:t>
            </a:r>
            <a:r>
              <a:rPr lang="pt-BR" dirty="0" smtClean="0"/>
              <a:t> tem importantes aplicações</a:t>
            </a:r>
          </a:p>
          <a:p>
            <a:r>
              <a:rPr lang="pt-BR" dirty="0" smtClean="0"/>
              <a:t>em Hidráulica.</a:t>
            </a:r>
          </a:p>
          <a:p>
            <a:endParaRPr lang="pt-BR" dirty="0" smtClean="0"/>
          </a:p>
          <a:p>
            <a:r>
              <a:rPr lang="pt-BR" b="1" dirty="0" smtClean="0"/>
              <a:t>1º exemplo</a:t>
            </a:r>
            <a:r>
              <a:rPr lang="pt-BR" dirty="0" smtClean="0"/>
              <a:t>:  Um escoamento de superfície livre em um canal retangular, de largura </a:t>
            </a:r>
            <a:r>
              <a:rPr lang="pt-BR" i="1" dirty="0" smtClean="0"/>
              <a:t>w</a:t>
            </a:r>
            <a:r>
              <a:rPr lang="pt-BR" dirty="0" smtClean="0"/>
              <a:t>,</a:t>
            </a:r>
          </a:p>
          <a:p>
            <a:r>
              <a:rPr lang="pt-BR" dirty="0" smtClean="0"/>
              <a:t>é mostrado na figura. O problema consiste em se determinar a força da comporta sobre</a:t>
            </a:r>
          </a:p>
          <a:p>
            <a:r>
              <a:rPr lang="pt-BR" dirty="0" smtClean="0"/>
              <a:t>o fluido supondo conhecido os parâmetros do escoamento e da comporta.</a:t>
            </a:r>
            <a:endParaRPr lang="pt-BR" dirty="0"/>
          </a:p>
        </p:txBody>
      </p:sp>
      <p:pic>
        <p:nvPicPr>
          <p:cNvPr id="5" name="Imagem 4" descr="Figura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1455" y="3717032"/>
            <a:ext cx="7201621" cy="23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5623092" y="5056156"/>
            <a:ext cx="2376264" cy="86409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683568" y="476672"/>
            <a:ext cx="779790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linha tracejada indica o </a:t>
            </a:r>
            <a:r>
              <a:rPr lang="pt-BR" i="1" dirty="0" smtClean="0"/>
              <a:t>volume de controle </a:t>
            </a:r>
            <a:r>
              <a:rPr lang="pt-BR" dirty="0" smtClean="0"/>
              <a:t>a ser adotado.</a:t>
            </a:r>
          </a:p>
          <a:p>
            <a:r>
              <a:rPr lang="pt-BR" dirty="0" smtClean="0"/>
              <a:t>A equação (9.1) pode ser muito simplificada se consideramos um dispositivo</a:t>
            </a:r>
          </a:p>
          <a:p>
            <a:r>
              <a:rPr lang="pt-BR" dirty="0" smtClean="0"/>
              <a:t>que se caracterize por entradas e saídas simples de fluido e um fluxo estacionário</a:t>
            </a:r>
          </a:p>
          <a:p>
            <a:r>
              <a:rPr lang="pt-BR" dirty="0" smtClean="0"/>
              <a:t>e uniforme. Podemos ver um exemplo na figura abaixo. O problema que estamos</a:t>
            </a:r>
          </a:p>
          <a:p>
            <a:r>
              <a:rPr lang="pt-BR" dirty="0" smtClean="0"/>
              <a:t>tratando tem essas características. Nestes casos, a equação (9.1) se reduz a, 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1381240" y="2045112"/>
          <a:ext cx="2608823" cy="7919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8" name="Equação" r:id="rId3" imgW="1422360" imgH="431640" progId="Equation.3">
                  <p:embed/>
                </p:oleObj>
              </mc:Choice>
              <mc:Fallback>
                <p:oleObj name="Equação" r:id="rId3" imgW="142236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1240" y="2045112"/>
                        <a:ext cx="2608823" cy="7919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83568" y="2924944"/>
            <a:ext cx="40812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Onde N é o número de entradas/saídas. </a:t>
            </a:r>
          </a:p>
          <a:p>
            <a:r>
              <a:rPr lang="pt-BR" dirty="0" smtClean="0"/>
              <a:t>Na entrada </a:t>
            </a:r>
            <a:r>
              <a:rPr lang="pt-BR" b="1" dirty="0" smtClean="0"/>
              <a:t>u</a:t>
            </a:r>
            <a:r>
              <a:rPr lang="pt-BR" dirty="0" smtClean="0"/>
              <a:t>.</a:t>
            </a:r>
            <a:r>
              <a:rPr lang="pt-BR" b="1" dirty="0" smtClean="0"/>
              <a:t>n</a:t>
            </a:r>
            <a:r>
              <a:rPr lang="pt-BR" dirty="0" smtClean="0"/>
              <a:t> = - u pois o vetor unitário</a:t>
            </a:r>
          </a:p>
          <a:p>
            <a:r>
              <a:rPr lang="pt-BR" dirty="0" smtClean="0"/>
              <a:t>aponta para fora do volume de controle e</a:t>
            </a:r>
          </a:p>
          <a:p>
            <a:r>
              <a:rPr lang="pt-BR" dirty="0" smtClean="0"/>
              <a:t>na saída </a:t>
            </a:r>
            <a:r>
              <a:rPr lang="pt-BR" b="1" dirty="0" smtClean="0"/>
              <a:t>u</a:t>
            </a:r>
            <a:r>
              <a:rPr lang="pt-BR" dirty="0" smtClean="0"/>
              <a:t>.</a:t>
            </a:r>
            <a:r>
              <a:rPr lang="pt-BR" b="1" dirty="0" smtClean="0"/>
              <a:t>n</a:t>
            </a:r>
            <a:r>
              <a:rPr lang="pt-BR" dirty="0" smtClean="0"/>
              <a:t> = + u.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2771800" y="4005064"/>
          <a:ext cx="3384376" cy="518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name="Equação" r:id="rId5" imgW="1739880" imgH="266400" progId="Equation.3">
                  <p:embed/>
                </p:oleObj>
              </mc:Choice>
              <mc:Fallback>
                <p:oleObj name="Equação" r:id="rId5" imgW="1739880" imgH="266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4005064"/>
                        <a:ext cx="3384376" cy="5187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899592" y="4581128"/>
            <a:ext cx="3541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Usando a equação da continuidade,</a:t>
            </a:r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/>
        </p:nvGraphicFramePr>
        <p:xfrm>
          <a:off x="1043608" y="5157192"/>
          <a:ext cx="3019690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0" name="Equação" r:id="rId7" imgW="1650960" imgH="393480" progId="Equation.3">
                  <p:embed/>
                </p:oleObj>
              </mc:Choice>
              <mc:Fallback>
                <p:oleObj name="Equação" r:id="rId7" imgW="165096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5157192"/>
                        <a:ext cx="3019690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5740495" y="5229200"/>
          <a:ext cx="1999857" cy="482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1" name="Equação" r:id="rId9" imgW="1104840" imgH="266400" progId="Equation.3">
                  <p:embed/>
                </p:oleObj>
              </mc:Choice>
              <mc:Fallback>
                <p:oleObj name="Equação" r:id="rId9" imgW="1104840" imgH="266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0495" y="5229200"/>
                        <a:ext cx="1999857" cy="482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Conector de seta reta 11"/>
          <p:cNvCxnSpPr/>
          <p:nvPr/>
        </p:nvCxnSpPr>
        <p:spPr>
          <a:xfrm>
            <a:off x="4427984" y="5517232"/>
            <a:ext cx="1008112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8172400" y="5301208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(9.2)</a:t>
            </a:r>
            <a:endParaRPr lang="pt-BR" dirty="0"/>
          </a:p>
        </p:txBody>
      </p:sp>
      <p:pic>
        <p:nvPicPr>
          <p:cNvPr id="15" name="Imagem 14" descr="Figura96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220072" y="2158304"/>
            <a:ext cx="2952328" cy="1774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539552" y="692696"/>
            <a:ext cx="8273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equação (9.2) é vetorial e pode ser escrita em função das componentes cartesianas,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3491880" y="1273448"/>
          <a:ext cx="2315277" cy="1435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0" name="Equação" r:id="rId3" imgW="1269720" imgH="787320" progId="Equation.3">
                  <p:embed/>
                </p:oleObj>
              </mc:Choice>
              <mc:Fallback>
                <p:oleObj name="Equação" r:id="rId3" imgW="1269720" imgH="7873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1273448"/>
                        <a:ext cx="2315277" cy="14354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83568" y="2996952"/>
            <a:ext cx="7997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Para resolver o problema proposto, podemos assumir que o fluxo se dá na direção X</a:t>
            </a:r>
          </a:p>
          <a:p>
            <a:r>
              <a:rPr lang="pt-BR" dirty="0" smtClean="0"/>
              <a:t>e usar a primeira equação da relação acima: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3059832" y="3861048"/>
          <a:ext cx="3479123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1" name="Equação" r:id="rId5" imgW="1942920" imgH="241200" progId="Equation.3">
                  <p:embed/>
                </p:oleObj>
              </mc:Choice>
              <mc:Fallback>
                <p:oleObj name="Equação" r:id="rId5" imgW="194292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3861048"/>
                        <a:ext cx="3479123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755576" y="4437112"/>
            <a:ext cx="3798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as forças </a:t>
            </a:r>
            <a:r>
              <a:rPr lang="pt-BR" i="1" dirty="0" smtClean="0"/>
              <a:t>F</a:t>
            </a:r>
            <a:r>
              <a:rPr lang="pt-BR" i="1" baseline="-25000" dirty="0" smtClean="0"/>
              <a:t>1</a:t>
            </a:r>
            <a:r>
              <a:rPr lang="pt-BR" dirty="0" smtClean="0"/>
              <a:t> e </a:t>
            </a:r>
            <a:r>
              <a:rPr lang="pt-BR" i="1" dirty="0" smtClean="0"/>
              <a:t>F</a:t>
            </a:r>
            <a:r>
              <a:rPr lang="pt-BR" i="1" baseline="-25000" dirty="0" smtClean="0"/>
              <a:t>2</a:t>
            </a:r>
            <a:r>
              <a:rPr lang="pt-BR" dirty="0" smtClean="0"/>
              <a:t> são forças de pressão:</a:t>
            </a:r>
            <a:endParaRPr lang="pt-BR" dirty="0"/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/>
        </p:nvGraphicFramePr>
        <p:xfrm>
          <a:off x="4572000" y="4725144"/>
          <a:ext cx="1440160" cy="137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2" name="Equação" r:id="rId7" imgW="850680" imgH="812520" progId="Equation.3">
                  <p:embed/>
                </p:oleObj>
              </mc:Choice>
              <mc:Fallback>
                <p:oleObj name="Equação" r:id="rId7" imgW="850680" imgH="81252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4725144"/>
                        <a:ext cx="1440160" cy="1375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1763688" y="5229200"/>
            <a:ext cx="2349682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(Exercício) Mostre que: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12</a:t>
            </a:fld>
            <a:endParaRPr lang="pt-BR"/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2051720" y="1052736"/>
          <a:ext cx="5411787" cy="286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5" name="Equação" r:id="rId3" imgW="3022560" imgH="1600200" progId="Equation.3">
                  <p:embed/>
                </p:oleObj>
              </mc:Choice>
              <mc:Fallback>
                <p:oleObj name="Equação" r:id="rId3" imgW="3022560" imgH="1600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1052736"/>
                        <a:ext cx="5411787" cy="286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11560" y="4221088"/>
            <a:ext cx="816544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Neste cálculo, não levamos em consideração o atrito do fluido com as paredes do</a:t>
            </a:r>
          </a:p>
          <a:p>
            <a:r>
              <a:rPr lang="pt-BR" dirty="0" smtClean="0"/>
              <a:t>canal e com a superfície da comporta. Assumimos assim um fluido ideal. Não usamos</a:t>
            </a:r>
          </a:p>
          <a:p>
            <a:r>
              <a:rPr lang="pt-BR" dirty="0" smtClean="0"/>
              <a:t>a equação de </a:t>
            </a:r>
            <a:r>
              <a:rPr lang="pt-BR" i="1" dirty="0" err="1" smtClean="0"/>
              <a:t>Euler</a:t>
            </a:r>
            <a:r>
              <a:rPr lang="pt-BR" dirty="0" smtClean="0"/>
              <a:t> e conseguimos resolver o problemas sem descrever o movimento</a:t>
            </a:r>
          </a:p>
          <a:p>
            <a:r>
              <a:rPr lang="pt-BR" dirty="0" smtClean="0"/>
              <a:t>do fluido em toda a sua extensão. Aqui pode-se perceber a importância do</a:t>
            </a:r>
          </a:p>
          <a:p>
            <a:r>
              <a:rPr lang="pt-BR" dirty="0" smtClean="0"/>
              <a:t>Teorema do Momentum na solução de certos problemas práticos de engenharia.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7236296" y="3284984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(9.3)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1043608" y="476672"/>
            <a:ext cx="72728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2º exemplo</a:t>
            </a:r>
            <a:r>
              <a:rPr lang="pt-BR" dirty="0" smtClean="0"/>
              <a:t>: A profundidade de um escoamento em um canal retangular aberto, de largura </a:t>
            </a:r>
            <a:r>
              <a:rPr lang="pt-BR" i="1" dirty="0" smtClean="0"/>
              <a:t>w</a:t>
            </a:r>
            <a:r>
              <a:rPr lang="pt-BR" dirty="0" smtClean="0"/>
              <a:t> relativamente grande, pode sofrer um “salto” de uma profundidade y</a:t>
            </a:r>
            <a:r>
              <a:rPr lang="pt-BR" baseline="-25000" dirty="0" smtClean="0"/>
              <a:t>1</a:t>
            </a:r>
            <a:r>
              <a:rPr lang="pt-BR" dirty="0" smtClean="0"/>
              <a:t> para y</a:t>
            </a:r>
            <a:r>
              <a:rPr lang="pt-BR" baseline="-25000" dirty="0" smtClean="0"/>
              <a:t>2</a:t>
            </a:r>
            <a:r>
              <a:rPr lang="pt-BR" dirty="0" smtClean="0"/>
              <a:t> em uma distância relativamente curta,como mostrado na figura abaixo. Chamamos isso de um </a:t>
            </a:r>
            <a:r>
              <a:rPr lang="pt-BR" b="1" i="1" dirty="0" smtClean="0"/>
              <a:t>ressalto hidráulico</a:t>
            </a:r>
            <a:r>
              <a:rPr lang="pt-BR" dirty="0" smtClean="0"/>
              <a:t>. Expresse y</a:t>
            </a:r>
            <a:r>
              <a:rPr lang="pt-BR" baseline="-25000" dirty="0" smtClean="0"/>
              <a:t>2</a:t>
            </a:r>
            <a:r>
              <a:rPr lang="pt-BR" dirty="0" smtClean="0"/>
              <a:t> em função de y</a:t>
            </a:r>
            <a:r>
              <a:rPr lang="pt-BR" baseline="-25000" dirty="0" smtClean="0"/>
              <a:t>1</a:t>
            </a:r>
            <a:r>
              <a:rPr lang="pt-BR" dirty="0" smtClean="0"/>
              <a:t> e u</a:t>
            </a:r>
            <a:r>
              <a:rPr lang="pt-BR" baseline="-25000" dirty="0" smtClean="0"/>
              <a:t>1</a:t>
            </a:r>
            <a:r>
              <a:rPr lang="pt-BR" dirty="0" smtClean="0"/>
              <a:t> (V</a:t>
            </a:r>
            <a:r>
              <a:rPr lang="pt-BR" baseline="-25000" dirty="0" smtClean="0"/>
              <a:t>1</a:t>
            </a:r>
            <a:r>
              <a:rPr lang="pt-BR" dirty="0" smtClean="0"/>
              <a:t> no desenho)</a:t>
            </a:r>
            <a:endParaRPr lang="pt-BR" dirty="0"/>
          </a:p>
        </p:txBody>
      </p:sp>
      <p:pic>
        <p:nvPicPr>
          <p:cNvPr id="7" name="Imagem 6" descr="Figura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2276872"/>
            <a:ext cx="7775401" cy="1011983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1907704" y="3573016"/>
            <a:ext cx="2026709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Volume de controle</a:t>
            </a:r>
            <a:endParaRPr lang="pt-BR" dirty="0"/>
          </a:p>
        </p:txBody>
      </p:sp>
      <p:cxnSp>
        <p:nvCxnSpPr>
          <p:cNvPr id="11" name="Conector de seta reta 10"/>
          <p:cNvCxnSpPr/>
          <p:nvPr/>
        </p:nvCxnSpPr>
        <p:spPr>
          <a:xfrm flipV="1">
            <a:off x="4139952" y="3140968"/>
            <a:ext cx="1512168" cy="64807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to 11"/>
          <p:cNvGraphicFramePr>
            <a:graphicFrameLocks noChangeAspect="1"/>
          </p:cNvGraphicFramePr>
          <p:nvPr/>
        </p:nvGraphicFramePr>
        <p:xfrm>
          <a:off x="2555776" y="4149080"/>
          <a:ext cx="4250590" cy="1944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9" name="Equação" r:id="rId4" imgW="2831760" imgH="1295280" progId="Equation.3">
                  <p:embed/>
                </p:oleObj>
              </mc:Choice>
              <mc:Fallback>
                <p:oleObj name="Equação" r:id="rId4" imgW="2831760" imgH="12952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4149080"/>
                        <a:ext cx="4250590" cy="19442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5868144" y="3356992"/>
            <a:ext cx="30059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 smtClean="0">
                <a:hlinkClick r:id="rId6"/>
              </a:rPr>
              <a:t>http://www.youtube.com/watch?v=5Akd5-nzSP0</a:t>
            </a:r>
            <a:endParaRPr lang="pt-BR" sz="800" dirty="0" smtClean="0"/>
          </a:p>
          <a:p>
            <a:endParaRPr lang="pt-BR" sz="800" dirty="0" smtClean="0"/>
          </a:p>
          <a:p>
            <a:r>
              <a:rPr lang="pt-BR" sz="800" dirty="0" smtClean="0">
                <a:hlinkClick r:id="rId7"/>
              </a:rPr>
              <a:t>http://www.youtube.com/watch?v=G5sumw1l4iE&amp;</a:t>
            </a:r>
            <a:r>
              <a:rPr lang="pt-BR" sz="800" dirty="0" err="1" smtClean="0">
                <a:hlinkClick r:id="rId7"/>
              </a:rPr>
              <a:t>feature</a:t>
            </a:r>
            <a:r>
              <a:rPr lang="pt-BR" sz="800" dirty="0" smtClean="0">
                <a:hlinkClick r:id="rId7"/>
              </a:rPr>
              <a:t>=</a:t>
            </a:r>
            <a:r>
              <a:rPr lang="pt-BR" sz="800" dirty="0" err="1" smtClean="0">
                <a:hlinkClick r:id="rId7"/>
              </a:rPr>
              <a:t>related</a:t>
            </a:r>
            <a:endParaRPr lang="pt-BR" sz="800" dirty="0" smtClean="0"/>
          </a:p>
          <a:p>
            <a:endParaRPr lang="pt-BR" sz="800" dirty="0" smtClean="0">
              <a:hlinkClick r:id="rId8"/>
            </a:endParaRPr>
          </a:p>
          <a:p>
            <a:r>
              <a:rPr lang="pt-BR" sz="800" dirty="0" smtClean="0">
                <a:hlinkClick r:id="rId8"/>
              </a:rPr>
              <a:t>http://www.youtube.com/watch?v=x5HwBBLkfks&amp;</a:t>
            </a:r>
            <a:r>
              <a:rPr lang="pt-BR" sz="800" dirty="0" err="1" smtClean="0">
                <a:hlinkClick r:id="rId8"/>
              </a:rPr>
              <a:t>feature</a:t>
            </a:r>
            <a:r>
              <a:rPr lang="pt-BR" sz="800" dirty="0" smtClean="0">
                <a:hlinkClick r:id="rId8"/>
              </a:rPr>
              <a:t>=</a:t>
            </a:r>
            <a:r>
              <a:rPr lang="pt-BR" sz="800" dirty="0" err="1" smtClean="0">
                <a:hlinkClick r:id="rId8"/>
              </a:rPr>
              <a:t>related</a:t>
            </a:r>
            <a:endParaRPr lang="pt-BR" sz="800" dirty="0" smtClean="0"/>
          </a:p>
          <a:p>
            <a:endParaRPr lang="pt-BR" sz="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2987824" y="5013176"/>
            <a:ext cx="3600400" cy="115212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043608" y="836712"/>
            <a:ext cx="70065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Escrevendo a equação da continuidade na entrada e na saída do volume </a:t>
            </a:r>
          </a:p>
          <a:p>
            <a:r>
              <a:rPr lang="pt-BR" dirty="0" smtClean="0"/>
              <a:t>de controle temos,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2987824" y="1628800"/>
          <a:ext cx="3419047" cy="4293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2" name="Equação" r:id="rId3" imgW="2184120" imgH="2743200" progId="Equation.3">
                  <p:embed/>
                </p:oleObj>
              </mc:Choice>
              <mc:Fallback>
                <p:oleObj name="Equação" r:id="rId3" imgW="2184120" imgH="2743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628800"/>
                        <a:ext cx="3419047" cy="42936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15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755576" y="620688"/>
            <a:ext cx="839646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3º exemplo</a:t>
            </a:r>
            <a:r>
              <a:rPr lang="pt-BR" dirty="0" smtClean="0"/>
              <a:t>: Considere o escoamento simétrico de ar ao redor de um cilindro.</a:t>
            </a:r>
          </a:p>
          <a:p>
            <a:r>
              <a:rPr lang="pt-BR" dirty="0" smtClean="0"/>
              <a:t>O volume de controle, excluindo o cilindro, é mostrado na figura baixo. </a:t>
            </a:r>
          </a:p>
          <a:p>
            <a:r>
              <a:rPr lang="pt-BR" dirty="0" smtClean="0"/>
              <a:t>A distribuição de velocidade a jusante do cilindro é aproximada por uma parábola,</a:t>
            </a:r>
          </a:p>
          <a:p>
            <a:r>
              <a:rPr lang="pt-BR" dirty="0" smtClean="0"/>
              <a:t>conforme mostrado na figura. Determine a força de arrasto por metro de comprimento, </a:t>
            </a:r>
          </a:p>
          <a:p>
            <a:r>
              <a:rPr lang="pt-BR" dirty="0" smtClean="0"/>
              <a:t> agindo sobre o cilindro. Use a densidade do ar como 1,23 kg/m</a:t>
            </a:r>
            <a:r>
              <a:rPr lang="pt-BR" baseline="30000" dirty="0" smtClean="0"/>
              <a:t>3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899592" y="5589240"/>
            <a:ext cx="5455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 volume de controle está indicado pela linha tracejada.</a:t>
            </a:r>
            <a:endParaRPr lang="pt-BR" dirty="0"/>
          </a:p>
        </p:txBody>
      </p:sp>
      <p:pic>
        <p:nvPicPr>
          <p:cNvPr id="7" name="Imagem 6" descr="Figura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2348880"/>
            <a:ext cx="6309360" cy="28315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323529" y="620688"/>
            <a:ext cx="864095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Neste problema devemos considerar a vazão de ar pelas paredes laterais do</a:t>
            </a:r>
          </a:p>
          <a:p>
            <a:r>
              <a:rPr lang="pt-BR" dirty="0" smtClean="0"/>
              <a:t>volume de controle. Essa situação não ocorre nos dois exemplos precedentes.</a:t>
            </a:r>
          </a:p>
          <a:p>
            <a:endParaRPr lang="pt-BR" dirty="0" smtClean="0"/>
          </a:p>
          <a:p>
            <a:r>
              <a:rPr lang="pt-BR" dirty="0" smtClean="0"/>
              <a:t>Por sua vez, as forças de pressão F</a:t>
            </a:r>
            <a:r>
              <a:rPr lang="pt-BR" baseline="-25000" dirty="0" smtClean="0"/>
              <a:t>1</a:t>
            </a:r>
            <a:r>
              <a:rPr lang="pt-BR" dirty="0" smtClean="0"/>
              <a:t> e F</a:t>
            </a:r>
            <a:r>
              <a:rPr lang="pt-BR" baseline="-25000" dirty="0" smtClean="0"/>
              <a:t>2</a:t>
            </a:r>
            <a:r>
              <a:rPr lang="pt-BR" dirty="0" smtClean="0"/>
              <a:t>, de sentidos contrário, podem ser consideradas</a:t>
            </a:r>
          </a:p>
          <a:p>
            <a:r>
              <a:rPr lang="pt-BR" dirty="0" smtClean="0"/>
              <a:t>com módulos aproximadamente iguais visto que as áreas da entrada e da saída</a:t>
            </a:r>
          </a:p>
          <a:p>
            <a:r>
              <a:rPr lang="pt-BR" dirty="0" smtClean="0"/>
              <a:t>são iguais; portanto, se cancelam mutuamente. O termo ‘aproximadamente’ deve-se</a:t>
            </a:r>
          </a:p>
          <a:p>
            <a:r>
              <a:rPr lang="pt-BR" dirty="0" smtClean="0"/>
              <a:t>ao fato de que as pressões nas paredes AB e CD não são exatamente iguais dado que as</a:t>
            </a:r>
          </a:p>
          <a:p>
            <a:r>
              <a:rPr lang="pt-BR" dirty="0" smtClean="0"/>
              <a:t>velocidades de escoamento, por sua vez, não são exatamente iguais. Entretanto, para efeitos de cálculo podemos considerar as duas paredes suficientemente distantes de forma a tomar as velocidades ali como  aproximadamente iguais.</a:t>
            </a:r>
          </a:p>
          <a:p>
            <a:endParaRPr lang="pt-BR" dirty="0" smtClean="0"/>
          </a:p>
          <a:p>
            <a:r>
              <a:rPr lang="pt-BR" dirty="0" smtClean="0"/>
              <a:t>A única força a ser considerada é a força </a:t>
            </a:r>
            <a:r>
              <a:rPr lang="pt-BR" b="1" dirty="0" smtClean="0"/>
              <a:t>F</a:t>
            </a:r>
            <a:r>
              <a:rPr lang="pt-BR" dirty="0" smtClean="0"/>
              <a:t> feita pelo cilindro sobre o volume de controle.</a:t>
            </a:r>
          </a:p>
          <a:p>
            <a:r>
              <a:rPr lang="pt-BR" dirty="0" smtClean="0"/>
              <a:t>Naturalmente, força igual e contrária é feita pelo fluido sobre o cilindro. Essa força deve-se</a:t>
            </a:r>
          </a:p>
          <a:p>
            <a:r>
              <a:rPr lang="pt-BR" dirty="0" smtClean="0"/>
              <a:t>ao atrito viscoso.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3203848" y="4797152"/>
          <a:ext cx="2664296" cy="799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Equação" r:id="rId3" imgW="1269720" imgH="380880" progId="Equation.3">
                  <p:embed/>
                </p:oleObj>
              </mc:Choice>
              <mc:Fallback>
                <p:oleObj name="Equação" r:id="rId3" imgW="1269720" imgH="3808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4797152"/>
                        <a:ext cx="2664296" cy="7992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17</a:t>
            </a:fld>
            <a:endParaRPr lang="pt-BR"/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1043608" y="1196752"/>
          <a:ext cx="7200900" cy="3600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0" name="Equação" r:id="rId3" imgW="4216320" imgH="2108160" progId="Equation.3">
                  <p:embed/>
                </p:oleObj>
              </mc:Choice>
              <mc:Fallback>
                <p:oleObj name="Equação" r:id="rId3" imgW="4216320" imgH="21081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1196752"/>
                        <a:ext cx="7200900" cy="36004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7596336" y="4191284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(9.3)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467544" y="1628800"/>
            <a:ext cx="2520280" cy="21602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755576" y="692696"/>
            <a:ext cx="77922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Para se determinar </a:t>
            </a:r>
            <a:r>
              <a:rPr lang="pt-BR" dirty="0" err="1" smtClean="0"/>
              <a:t>m</a:t>
            </a:r>
            <a:r>
              <a:rPr lang="pt-BR" baseline="-25000" dirty="0" err="1" smtClean="0"/>
              <a:t>AD</a:t>
            </a:r>
            <a:r>
              <a:rPr lang="pt-BR" dirty="0" smtClean="0"/>
              <a:t> é necessário se aplicar a equação da continuidade sobre</a:t>
            </a:r>
          </a:p>
          <a:p>
            <a:r>
              <a:rPr lang="pt-BR" dirty="0" smtClean="0"/>
              <a:t>a superfície de controle: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3203848" y="1556792"/>
          <a:ext cx="5169805" cy="2880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8" name="Equação" r:id="rId3" imgW="3555720" imgH="1981080" progId="Equation.3">
                  <p:embed/>
                </p:oleObj>
              </mc:Choice>
              <mc:Fallback>
                <p:oleObj name="Equação" r:id="rId3" imgW="3555720" imgH="19810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1556792"/>
                        <a:ext cx="5169805" cy="28803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971600" y="4653136"/>
            <a:ext cx="5188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Substituindo esse resultado na equação 9.3 obtemos,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3635896" y="5229200"/>
          <a:ext cx="2664295" cy="641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9" name="Equação" r:id="rId5" imgW="1688760" imgH="406080" progId="Equation.3">
                  <p:embed/>
                </p:oleObj>
              </mc:Choice>
              <mc:Fallback>
                <p:oleObj name="Equação" r:id="rId5" imgW="1688760" imgH="4060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5229200"/>
                        <a:ext cx="2664295" cy="6410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2627784" y="539388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.</a:t>
            </a:r>
            <a:endParaRPr lang="pt-BR" dirty="0"/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827584" y="2780928"/>
          <a:ext cx="1800200" cy="670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0" name="Equação" r:id="rId7" imgW="1193760" imgH="444240" progId="Equation.3">
                  <p:embed/>
                </p:oleObj>
              </mc:Choice>
              <mc:Fallback>
                <p:oleObj name="Equação" r:id="rId7" imgW="1193760" imgH="4442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780928"/>
                        <a:ext cx="1800200" cy="6706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467544" y="1700808"/>
            <a:ext cx="24596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Equação da continuidade para</a:t>
            </a:r>
          </a:p>
          <a:p>
            <a:r>
              <a:rPr lang="pt-BR" sz="1400" dirty="0" smtClean="0"/>
              <a:t>o volume de controle. Já vimos</a:t>
            </a:r>
          </a:p>
          <a:p>
            <a:r>
              <a:rPr lang="pt-BR" sz="1400" dirty="0" smtClean="0"/>
              <a:t>essa formulação na Aula 2,</a:t>
            </a:r>
          </a:p>
          <a:p>
            <a:r>
              <a:rPr lang="pt-BR" sz="1400" dirty="0" smtClean="0"/>
              <a:t>equação 2.1.</a:t>
            </a:r>
            <a:endParaRPr lang="pt-B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99592" y="836712"/>
            <a:ext cx="645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Podemos resumir as equações integrais utilizadas nesses exercícios:</a:t>
            </a:r>
            <a:endParaRPr lang="pt-BR" dirty="0"/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971600" y="1340768"/>
          <a:ext cx="34083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0" name="Equação" r:id="rId3" imgW="2044440" imgH="457200" progId="Equation.3">
                  <p:embed/>
                </p:oleObj>
              </mc:Choice>
              <mc:Fallback>
                <p:oleObj name="Equação" r:id="rId3" imgW="204444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1340768"/>
                        <a:ext cx="340836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1043608" y="2276872"/>
          <a:ext cx="2188225" cy="81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1" name="Equação" r:id="rId5" imgW="1193760" imgH="444240" progId="Equation.3">
                  <p:embed/>
                </p:oleObj>
              </mc:Choice>
              <mc:Fallback>
                <p:oleObj name="Equação" r:id="rId5" imgW="1193760" imgH="4442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2276872"/>
                        <a:ext cx="2188225" cy="814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5364088" y="1412776"/>
            <a:ext cx="2472152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Teorema do Momentum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3995936" y="2420888"/>
            <a:ext cx="2575320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Equação da Continuidade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899592" y="3212976"/>
            <a:ext cx="7473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Por sua vez, as formas diferenciais das mesmas leis, que temos estudado, são:</a:t>
            </a:r>
            <a:endParaRPr lang="pt-BR" dirty="0"/>
          </a:p>
        </p:txBody>
      </p:sp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899592" y="3861048"/>
          <a:ext cx="7416824" cy="16561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1264"/>
                <a:gridCol w="2905560"/>
              </a:tblGrid>
              <a:tr h="55206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  <a:tr h="552061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  <a:tr h="552061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Objeto 10"/>
          <p:cNvGraphicFramePr>
            <a:graphicFrameLocks noChangeAspect="1"/>
          </p:cNvGraphicFramePr>
          <p:nvPr/>
        </p:nvGraphicFramePr>
        <p:xfrm>
          <a:off x="2267744" y="3861048"/>
          <a:ext cx="1994025" cy="556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2" name="Equação" r:id="rId7" imgW="1409400" imgH="393480" progId="Equation.3">
                  <p:embed/>
                </p:oleObj>
              </mc:Choice>
              <mc:Fallback>
                <p:oleObj name="Equação" r:id="rId7" imgW="140940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3861048"/>
                        <a:ext cx="1994025" cy="5568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/>
          <p:cNvGraphicFramePr>
            <a:graphicFrameLocks noChangeAspect="1"/>
          </p:cNvGraphicFramePr>
          <p:nvPr/>
        </p:nvGraphicFramePr>
        <p:xfrm>
          <a:off x="2516907" y="4928768"/>
          <a:ext cx="1505199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3" name="Equação" r:id="rId9" imgW="1028520" imgH="393480" progId="Equation.3">
                  <p:embed/>
                </p:oleObj>
              </mc:Choice>
              <mc:Fallback>
                <p:oleObj name="Equação" r:id="rId9" imgW="102852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6907" y="4928768"/>
                        <a:ext cx="1505199" cy="5760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Object 6"/>
          <p:cNvGraphicFramePr>
            <a:graphicFrameLocks noChangeAspect="1"/>
          </p:cNvGraphicFramePr>
          <p:nvPr/>
        </p:nvGraphicFramePr>
        <p:xfrm>
          <a:off x="2585580" y="4380840"/>
          <a:ext cx="1328737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4" name="Equação" r:id="rId11" imgW="939600" imgH="393480" progId="Equation.3">
                  <p:embed/>
                </p:oleObj>
              </mc:Choice>
              <mc:Fallback>
                <p:oleObj name="Equação" r:id="rId11" imgW="939600" imgH="393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5580" y="4380840"/>
                        <a:ext cx="1328737" cy="557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aixaDeTexto 14"/>
          <p:cNvSpPr txBox="1"/>
          <p:nvPr/>
        </p:nvSpPr>
        <p:spPr>
          <a:xfrm>
            <a:off x="5796136" y="3861048"/>
            <a:ext cx="23763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dirty="0" smtClean="0"/>
              <a:t>Equação de </a:t>
            </a:r>
            <a:r>
              <a:rPr lang="pt-BR" sz="1400" dirty="0" err="1" smtClean="0"/>
              <a:t>Navier-Stokes</a:t>
            </a:r>
            <a:endParaRPr lang="pt-BR" sz="1400" dirty="0" smtClean="0"/>
          </a:p>
          <a:p>
            <a:pPr algn="ctr"/>
            <a:r>
              <a:rPr lang="pt-BR" sz="1400" dirty="0" smtClean="0"/>
              <a:t>para um fluido incompressível</a:t>
            </a:r>
            <a:endParaRPr lang="pt-BR" sz="14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5908680" y="4407308"/>
            <a:ext cx="2126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dirty="0" smtClean="0"/>
              <a:t>Equação de </a:t>
            </a:r>
            <a:r>
              <a:rPr lang="pt-BR" sz="1400" dirty="0" err="1" smtClean="0"/>
              <a:t>Euler</a:t>
            </a:r>
            <a:r>
              <a:rPr lang="pt-BR" sz="1400" dirty="0" smtClean="0"/>
              <a:t> para um </a:t>
            </a:r>
          </a:p>
          <a:p>
            <a:pPr algn="ctr"/>
            <a:r>
              <a:rPr lang="pt-BR" sz="1400" dirty="0" smtClean="0"/>
              <a:t>fluido ideal</a:t>
            </a:r>
            <a:endParaRPr lang="pt-BR" sz="14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6012160" y="5085184"/>
            <a:ext cx="20447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dirty="0" smtClean="0"/>
              <a:t>Equação da Continuidade</a:t>
            </a:r>
            <a:endParaRPr lang="pt-B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39552" y="2636912"/>
            <a:ext cx="8229600" cy="1143000"/>
          </a:xfrm>
        </p:spPr>
        <p:txBody>
          <a:bodyPr/>
          <a:lstStyle/>
          <a:p>
            <a:r>
              <a:rPr lang="pt-BR" dirty="0" smtClean="0"/>
              <a:t>FIM</a:t>
            </a:r>
            <a:endParaRPr lang="pt-BR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7ED9-A6DD-40DB-9407-26A6824222C0}" type="slidenum">
              <a:rPr lang="pt-BR" smtClean="0"/>
              <a:pPr/>
              <a:t>20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1321</Words>
  <Application>Microsoft Office PowerPoint</Application>
  <PresentationFormat>On-screen Show (4:3)</PresentationFormat>
  <Paragraphs>157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Tema do Office</vt:lpstr>
      <vt:lpstr>Equação</vt:lpstr>
      <vt:lpstr>Hidrodinâmica</vt:lpstr>
      <vt:lpstr>O Teorema do Momentum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Hidrodinâmica</dc:title>
  <dc:creator>Helio Salim de Amorim</dc:creator>
  <cp:lastModifiedBy>Victor-PC</cp:lastModifiedBy>
  <cp:revision>106</cp:revision>
  <dcterms:created xsi:type="dcterms:W3CDTF">2011-05-29T17:54:16Z</dcterms:created>
  <dcterms:modified xsi:type="dcterms:W3CDTF">2017-04-11T10:54:13Z</dcterms:modified>
</cp:coreProperties>
</file>