
<file path=[Content_Types].xml><?xml version="1.0" encoding="utf-8"?>
<Types xmlns="http://schemas.openxmlformats.org/package/2006/content-types"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71" r:id="rId9"/>
    <p:sldId id="264" r:id="rId10"/>
    <p:sldId id="265" r:id="rId11"/>
    <p:sldId id="273" r:id="rId12"/>
    <p:sldId id="266" r:id="rId13"/>
    <p:sldId id="267" r:id="rId14"/>
    <p:sldId id="268" r:id="rId15"/>
    <p:sldId id="269" r:id="rId16"/>
    <p:sldId id="270" r:id="rId17"/>
    <p:sldId id="274" r:id="rId18"/>
    <p:sldId id="275" r:id="rId19"/>
    <p:sldId id="277" r:id="rId20"/>
    <p:sldId id="278" r:id="rId21"/>
    <p:sldId id="280" r:id="rId22"/>
    <p:sldId id="281" r:id="rId23"/>
    <p:sldId id="282" r:id="rId24"/>
    <p:sldId id="283" r:id="rId25"/>
    <p:sldId id="286" r:id="rId26"/>
    <p:sldId id="284" r:id="rId27"/>
    <p:sldId id="285" r:id="rId28"/>
    <p:sldId id="276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38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17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9.wmf"/><Relationship Id="rId1" Type="http://schemas.openxmlformats.org/officeDocument/2006/relationships/image" Target="../media/image28.wmf"/></Relationships>
</file>

<file path=ppt/drawings/_rels/vmlDrawing1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Relationship Id="rId4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3" Type="http://schemas.openxmlformats.org/officeDocument/2006/relationships/image" Target="../media/image38.wmf"/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6.vml.rels><?xml version="1.0" encoding="UTF-8" standalone="yes"?>
<Relationships xmlns="http://schemas.openxmlformats.org/package/2006/relationships"><Relationship Id="rId3" Type="http://schemas.openxmlformats.org/officeDocument/2006/relationships/image" Target="../media/image41.wmf"/><Relationship Id="rId2" Type="http://schemas.openxmlformats.org/officeDocument/2006/relationships/image" Target="../media/image40.wmf"/><Relationship Id="rId1" Type="http://schemas.openxmlformats.org/officeDocument/2006/relationships/image" Target="../media/image39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47.wmf"/><Relationship Id="rId1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110B1E-FBE3-4AA4-8A97-F21E1710E4C4}" type="datetimeFigureOut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C8738A-7E75-4DD4-89C4-E9AC95163CFD}" type="slidenum">
              <a:rPr lang="pt-BR" smtClean="0"/>
              <a:pPr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348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F729D-9818-4154-AB6B-F012728135FC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F976F0-C673-43A2-B64E-3F38467B67C3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8B8B1E-A73F-457B-808A-F9CA5AFAF48A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A9507F-B92F-4957-BB15-D73EC7E89285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ECA281-945D-40A9-A9CA-89978786AF41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8207-70DC-49D4-AE3E-AAF9C9300517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84A18-498C-4FEB-A7DD-2EE7145CC1A1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AD2E5-4556-4043-B696-ED83A4DA9A48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298D-FD74-47FD-ACD9-B9B86D218180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F66059-ED55-4AD0-9C06-1D893BB1302C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4ED8E5-98E4-4654-AE78-50B094ECE43B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  <a:alpha val="7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03C66C-725A-433E-B3AD-C1B3218EA3F7}" type="datetime1">
              <a:rPr lang="pt-BR" smtClean="0"/>
              <a:pPr/>
              <a:t>11/04/2017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33B4C0-D91E-4DA2-9DAC-87B379BAA520}" type="slidenum">
              <a:rPr lang="pt-BR" smtClean="0"/>
              <a:pPr/>
              <a:t>‹#›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6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7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9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oleObject" Target="../embeddings/oleObject7.bin"/><Relationship Id="rId7" Type="http://schemas.openxmlformats.org/officeDocument/2006/relationships/oleObject" Target="../embeddings/oleObject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13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12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6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5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0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17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1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Relationship Id="rId4" Type="http://schemas.openxmlformats.org/officeDocument/2006/relationships/image" Target="../media/image20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18.bin"/><Relationship Id="rId4" Type="http://schemas.openxmlformats.org/officeDocument/2006/relationships/image" Target="../media/image21.w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.bin"/><Relationship Id="rId3" Type="http://schemas.openxmlformats.org/officeDocument/2006/relationships/image" Target="../media/image26.jpeg"/><Relationship Id="rId7" Type="http://schemas.openxmlformats.org/officeDocument/2006/relationships/image" Target="../media/image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20.bin"/><Relationship Id="rId5" Type="http://schemas.openxmlformats.org/officeDocument/2006/relationships/image" Target="../media/image23.wmf"/><Relationship Id="rId4" Type="http://schemas.openxmlformats.org/officeDocument/2006/relationships/oleObject" Target="../embeddings/oleObject19.bin"/><Relationship Id="rId9" Type="http://schemas.openxmlformats.org/officeDocument/2006/relationships/image" Target="../media/image2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6.jpeg"/><Relationship Id="rId4" Type="http://schemas.openxmlformats.org/officeDocument/2006/relationships/image" Target="../media/image27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6" Type="http://schemas.openxmlformats.org/officeDocument/2006/relationships/image" Target="../media/image29.w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28.w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26.bin"/><Relationship Id="rId4" Type="http://schemas.openxmlformats.org/officeDocument/2006/relationships/image" Target="../media/image30.w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2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28.bin"/><Relationship Id="rId10" Type="http://schemas.openxmlformats.org/officeDocument/2006/relationships/image" Target="../media/image35.wmf"/><Relationship Id="rId4" Type="http://schemas.openxmlformats.org/officeDocument/2006/relationships/image" Target="../media/image32.wmf"/><Relationship Id="rId9" Type="http://schemas.openxmlformats.org/officeDocument/2006/relationships/oleObject" Target="../embeddings/oleObject30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oleObject" Target="../embeddings/oleObject31.bin"/><Relationship Id="rId7" Type="http://schemas.openxmlformats.org/officeDocument/2006/relationships/oleObject" Target="../embeddings/oleObject3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2.bin"/><Relationship Id="rId4" Type="http://schemas.openxmlformats.org/officeDocument/2006/relationships/image" Target="../media/image36.wm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wmf"/><Relationship Id="rId3" Type="http://schemas.openxmlformats.org/officeDocument/2006/relationships/oleObject" Target="../embeddings/oleObject34.bin"/><Relationship Id="rId7" Type="http://schemas.openxmlformats.org/officeDocument/2006/relationships/oleObject" Target="../embeddings/oleObject3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40.wmf"/><Relationship Id="rId5" Type="http://schemas.openxmlformats.org/officeDocument/2006/relationships/oleObject" Target="../embeddings/oleObject35.bin"/><Relationship Id="rId4" Type="http://schemas.openxmlformats.org/officeDocument/2006/relationships/image" Target="../media/image39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43.jpeg"/><Relationship Id="rId4" Type="http://schemas.openxmlformats.org/officeDocument/2006/relationships/image" Target="../media/image42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4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45.wm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47.wmf"/><Relationship Id="rId5" Type="http://schemas.openxmlformats.org/officeDocument/2006/relationships/oleObject" Target="../embeddings/oleObject41.bin"/><Relationship Id="rId4" Type="http://schemas.openxmlformats.org/officeDocument/2006/relationships/image" Target="../media/image46.wmf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276872"/>
            <a:ext cx="7772400" cy="1143000"/>
          </a:xfrm>
        </p:spPr>
        <p:txBody>
          <a:bodyPr/>
          <a:lstStyle/>
          <a:p>
            <a:r>
              <a:rPr lang="pt-BR" dirty="0" smtClean="0"/>
              <a:t>Hidrodinâmica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31640" y="3886200"/>
            <a:ext cx="6400800" cy="1487016"/>
          </a:xfrm>
        </p:spPr>
        <p:txBody>
          <a:bodyPr/>
          <a:lstStyle/>
          <a:p>
            <a:r>
              <a:rPr lang="pt-BR" dirty="0" smtClean="0">
                <a:solidFill>
                  <a:srgbClr val="0070C0"/>
                </a:solidFill>
              </a:rPr>
              <a:t>Aula 08</a:t>
            </a:r>
          </a:p>
          <a:p>
            <a:r>
              <a:rPr lang="pt-BR" dirty="0" smtClean="0">
                <a:solidFill>
                  <a:srgbClr val="0070C0"/>
                </a:solidFill>
              </a:rPr>
              <a:t>(1</a:t>
            </a:r>
            <a:r>
              <a:rPr lang="pt-BR" baseline="30000" dirty="0" smtClean="0">
                <a:solidFill>
                  <a:srgbClr val="0070C0"/>
                </a:solidFill>
              </a:rPr>
              <a:t>0</a:t>
            </a:r>
            <a:r>
              <a:rPr lang="pt-BR" dirty="0" smtClean="0">
                <a:solidFill>
                  <a:srgbClr val="0070C0"/>
                </a:solidFill>
              </a:rPr>
              <a:t> Sem</a:t>
            </a:r>
            <a:r>
              <a:rPr lang="pt-BR" smtClean="0">
                <a:solidFill>
                  <a:srgbClr val="0070C0"/>
                </a:solidFill>
              </a:rPr>
              <a:t>./</a:t>
            </a:r>
            <a:r>
              <a:rPr lang="pt-BR" smtClean="0">
                <a:solidFill>
                  <a:srgbClr val="0070C0"/>
                </a:solidFill>
              </a:rPr>
              <a:t>2017)</a:t>
            </a:r>
            <a:endParaRPr lang="pt-BR" dirty="0" smtClean="0">
              <a:solidFill>
                <a:srgbClr val="0070C0"/>
              </a:solidFill>
            </a:endParaRPr>
          </a:p>
        </p:txBody>
      </p:sp>
      <p:sp>
        <p:nvSpPr>
          <p:cNvPr id="18436" name="Espaço Reservado para Número de Slide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7F747B01-4D84-4F04-81EC-E64AF130A3ED}" type="slidenum">
              <a:rPr lang="en-US" smtClean="0"/>
              <a:pPr/>
              <a:t>1</a:t>
            </a:fld>
            <a:endParaRPr lang="en-US" dirty="0" smtClean="0"/>
          </a:p>
        </p:txBody>
      </p:sp>
      <p:sp>
        <p:nvSpPr>
          <p:cNvPr id="18437" name="Espaço Reservado para Rodapé 6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611560" y="2348880"/>
            <a:ext cx="8229600" cy="1512168"/>
          </a:xfrm>
        </p:spPr>
        <p:txBody>
          <a:bodyPr>
            <a:normAutofit/>
          </a:bodyPr>
          <a:lstStyle/>
          <a:p>
            <a:r>
              <a:rPr lang="pt-BR" dirty="0" smtClean="0"/>
              <a:t> A viscosidade e a</a:t>
            </a:r>
            <a:br>
              <a:rPr lang="pt-BR" dirty="0" smtClean="0"/>
            </a:br>
            <a:r>
              <a:rPr lang="pt-BR" dirty="0" smtClean="0"/>
              <a:t>Equação de </a:t>
            </a:r>
            <a:r>
              <a:rPr lang="pt-BR" dirty="0" err="1" smtClean="0"/>
              <a:t>Navier-Stokes</a:t>
            </a:r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3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115616" y="836712"/>
            <a:ext cx="68252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viscosidade é uma propriedade do fluido; no escoamento é análogo</a:t>
            </a:r>
          </a:p>
          <a:p>
            <a:r>
              <a:rPr lang="pt-BR" dirty="0" smtClean="0"/>
              <a:t>ao atrito entre superfícies sólidas.</a:t>
            </a:r>
            <a:endParaRPr lang="pt-BR" dirty="0"/>
          </a:p>
        </p:txBody>
      </p:sp>
      <p:pic>
        <p:nvPicPr>
          <p:cNvPr id="6" name="Imagem 5" descr="visco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1628800"/>
            <a:ext cx="3323844" cy="2144268"/>
          </a:xfrm>
          <a:prstGeom prst="rect">
            <a:avLst/>
          </a:prstGeom>
        </p:spPr>
      </p:pic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5556250" y="1916113"/>
          <a:ext cx="1878013" cy="1236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Equação" r:id="rId4" imgW="1002960" imgH="660240" progId="Equation.3">
                  <p:embed/>
                </p:oleObj>
              </mc:Choice>
              <mc:Fallback>
                <p:oleObj name="Equação" r:id="rId4" imgW="1002960" imgH="6602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56250" y="1916113"/>
                        <a:ext cx="1878013" cy="12366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2906713" y="4437063"/>
          <a:ext cx="333216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ção" r:id="rId6" imgW="1993680" imgH="482400" progId="Equation.3">
                  <p:embed/>
                </p:oleObj>
              </mc:Choice>
              <mc:Fallback>
                <p:oleObj name="Equação" r:id="rId6" imgW="1993680" imgH="4824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6713" y="4437063"/>
                        <a:ext cx="3332162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115616" y="5301208"/>
            <a:ext cx="69127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i="1" dirty="0" err="1" smtClean="0"/>
              <a:t>Poise</a:t>
            </a:r>
            <a:r>
              <a:rPr lang="pt-BR" sz="1600" dirty="0" smtClean="0"/>
              <a:t> – em homenagem ao francês Jean-Louis-Marie </a:t>
            </a:r>
            <a:r>
              <a:rPr lang="pt-BR" sz="1600" dirty="0" err="1" smtClean="0"/>
              <a:t>Poiseuille</a:t>
            </a:r>
            <a:r>
              <a:rPr lang="pt-BR" sz="1600" dirty="0" smtClean="0"/>
              <a:t> (1799-1869) que foi o primeiro a investigar e escoamento de fluidos viscosos no interior de tubos com o objetivo de entender a circulação sangüínea.  </a:t>
            </a:r>
            <a:endParaRPr lang="pt-BR" sz="1600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220072" y="1484784"/>
            <a:ext cx="22111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Fluidos Newtonianos: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7308304" y="2123564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(8.1)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4860032" y="3284984"/>
            <a:ext cx="3816424" cy="92333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A relação (8.1) é uma relação experimental, empírica. Nem todos os fluidos satisfazem essa relação.</a:t>
            </a:r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4</a:t>
            </a:fld>
            <a:endParaRPr lang="pt-BR"/>
          </a:p>
        </p:txBody>
      </p:sp>
      <p:pic>
        <p:nvPicPr>
          <p:cNvPr id="4" name="Imagem 3" descr="visco0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15616" y="836712"/>
            <a:ext cx="4246208" cy="2902394"/>
          </a:xfrm>
          <a:prstGeom prst="rect">
            <a:avLst/>
          </a:prstGeom>
        </p:spPr>
      </p:pic>
      <p:pic>
        <p:nvPicPr>
          <p:cNvPr id="5" name="Imagem 4" descr="visco0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2204864"/>
            <a:ext cx="1863023" cy="3059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5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692696"/>
            <a:ext cx="46110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O </a:t>
            </a:r>
            <a:r>
              <a:rPr lang="pt-BR" sz="2400" b="1" dirty="0" smtClean="0"/>
              <a:t>tensor tensão </a:t>
            </a:r>
            <a:r>
              <a:rPr lang="pt-BR" sz="2400" dirty="0" smtClean="0"/>
              <a:t>em três dimensões</a:t>
            </a:r>
            <a:endParaRPr lang="pt-BR" sz="2400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897438" y="1436688"/>
          <a:ext cx="3170237" cy="182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4" name="Equação" r:id="rId3" imgW="1676160" imgH="965160" progId="Equation.3">
                  <p:embed/>
                </p:oleObj>
              </mc:Choice>
              <mc:Fallback>
                <p:oleObj name="Equação" r:id="rId3" imgW="1676160" imgH="9651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7438" y="1436688"/>
                        <a:ext cx="3170237" cy="18240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ta para baixo 6"/>
          <p:cNvSpPr/>
          <p:nvPr/>
        </p:nvSpPr>
        <p:spPr>
          <a:xfrm>
            <a:off x="6300192" y="3356992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5436096" y="4005064"/>
            <a:ext cx="2168351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pPr algn="ctr"/>
            <a:r>
              <a:rPr lang="pt-BR" dirty="0" smtClean="0"/>
              <a:t>Resultante das forças</a:t>
            </a:r>
          </a:p>
          <a:p>
            <a:pPr algn="ctr"/>
            <a:r>
              <a:rPr lang="pt-BR" dirty="0" smtClean="0"/>
              <a:t>segundo o eixo - x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6732240" y="260648"/>
            <a:ext cx="2020938" cy="923330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Tensão sobre a face</a:t>
            </a:r>
          </a:p>
          <a:p>
            <a:r>
              <a:rPr lang="pt-BR" dirty="0" smtClean="0"/>
              <a:t>perpendicular</a:t>
            </a:r>
          </a:p>
          <a:p>
            <a:r>
              <a:rPr lang="pt-BR" dirty="0" smtClean="0"/>
              <a:t>ao eixo - x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rot="5400000">
            <a:off x="6120172" y="944724"/>
            <a:ext cx="504056" cy="43204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1401763" y="4918075"/>
          <a:ext cx="2471737" cy="790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15" name="Equação" r:id="rId5" imgW="1307880" imgH="419040" progId="Equation.3">
                  <p:embed/>
                </p:oleObj>
              </mc:Choice>
              <mc:Fallback>
                <p:oleObj name="Equação" r:id="rId5" imgW="13078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1763" y="4918075"/>
                        <a:ext cx="2471737" cy="790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5" name="Conector de seta reta 14"/>
          <p:cNvCxnSpPr/>
          <p:nvPr/>
        </p:nvCxnSpPr>
        <p:spPr>
          <a:xfrm rot="10800000" flipV="1">
            <a:off x="4283968" y="4725144"/>
            <a:ext cx="936104" cy="36004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Imagem 15" descr="Figura8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43608" y="1640576"/>
            <a:ext cx="3569208" cy="25085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6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692696"/>
            <a:ext cx="70747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Como admitimos um fluido real, um fluido com viscosidade, podemos</a:t>
            </a:r>
          </a:p>
          <a:p>
            <a:r>
              <a:rPr lang="pt-BR" dirty="0" smtClean="0"/>
              <a:t>encontrar que a tensão tenha componentes tangenciais. No fluido ideal</a:t>
            </a:r>
          </a:p>
          <a:p>
            <a:r>
              <a:rPr lang="pt-BR" dirty="0" smtClean="0"/>
              <a:t>só existem tensões normais, as quais chamamos de </a:t>
            </a:r>
            <a:r>
              <a:rPr lang="pt-BR" b="1" i="1" dirty="0" smtClean="0"/>
              <a:t>pressão</a:t>
            </a:r>
            <a:r>
              <a:rPr lang="pt-BR" dirty="0" smtClean="0"/>
              <a:t>. Assim sendo,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971600" y="2132856"/>
          <a:ext cx="3398057" cy="23762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8" name="Equação" r:id="rId3" imgW="1815840" imgH="1269720" progId="Equation.3">
                  <p:embed/>
                </p:oleObj>
              </mc:Choice>
              <mc:Fallback>
                <p:oleObj name="Equação" r:id="rId3" imgW="1815840" imgH="12697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600" y="2132856"/>
                        <a:ext cx="3398057" cy="237626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5" name="Object 3"/>
          <p:cNvGraphicFramePr>
            <a:graphicFrameLocks noChangeAspect="1"/>
          </p:cNvGraphicFramePr>
          <p:nvPr/>
        </p:nvGraphicFramePr>
        <p:xfrm>
          <a:off x="5292080" y="1556792"/>
          <a:ext cx="837636" cy="122413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9" name="Equação" r:id="rId5" imgW="164880" imgH="241200" progId="Equation.3">
                  <p:embed/>
                </p:oleObj>
              </mc:Choice>
              <mc:Fallback>
                <p:oleObj name="Equação" r:id="rId5" imgW="1648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92080" y="1556792"/>
                        <a:ext cx="837636" cy="122413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691493" y="2062589"/>
            <a:ext cx="2200987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Direção da normal</a:t>
            </a:r>
          </a:p>
          <a:p>
            <a:r>
              <a:rPr lang="pt-BR" dirty="0" smtClean="0"/>
              <a:t>ao plano considerado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5076056" y="3212976"/>
            <a:ext cx="171002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Direção da força</a:t>
            </a:r>
            <a:endParaRPr lang="pt-BR" dirty="0"/>
          </a:p>
        </p:txBody>
      </p:sp>
      <p:cxnSp>
        <p:nvCxnSpPr>
          <p:cNvPr id="10" name="Conector de seta reta 9"/>
          <p:cNvCxnSpPr/>
          <p:nvPr/>
        </p:nvCxnSpPr>
        <p:spPr>
          <a:xfrm>
            <a:off x="6084168" y="2420888"/>
            <a:ext cx="50405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/>
          <p:cNvCxnSpPr/>
          <p:nvPr/>
        </p:nvCxnSpPr>
        <p:spPr>
          <a:xfrm rot="5400000">
            <a:off x="5400092" y="2816932"/>
            <a:ext cx="504056" cy="144016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Imagem 13" descr="Figura84b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64088" y="3700275"/>
            <a:ext cx="3215411" cy="2393021"/>
          </a:xfrm>
          <a:prstGeom prst="rect">
            <a:avLst/>
          </a:prstGeom>
        </p:spPr>
      </p:pic>
      <p:sp>
        <p:nvSpPr>
          <p:cNvPr id="13" name="CaixaDeTexto 12"/>
          <p:cNvSpPr txBox="1"/>
          <p:nvPr/>
        </p:nvSpPr>
        <p:spPr>
          <a:xfrm>
            <a:off x="1043608" y="5085184"/>
            <a:ext cx="371082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>
                <a:sym typeface="Symbol"/>
              </a:rPr>
              <a:t></a:t>
            </a:r>
            <a:r>
              <a:rPr lang="pt-BR" baseline="-25000" dirty="0" err="1" smtClean="0">
                <a:sym typeface="Symbol"/>
              </a:rPr>
              <a:t>ij</a:t>
            </a:r>
            <a:r>
              <a:rPr lang="pt-BR" dirty="0" smtClean="0">
                <a:sym typeface="Symbol"/>
              </a:rPr>
              <a:t>, i  j, são tensões de cisalhamento.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/>
          <p:cNvSpPr/>
          <p:nvPr/>
        </p:nvSpPr>
        <p:spPr>
          <a:xfrm>
            <a:off x="6012160" y="3356992"/>
            <a:ext cx="2088232" cy="136815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908720"/>
            <a:ext cx="6034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agrupar as três componentes da resultante de forças,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517650" y="1412875"/>
          <a:ext cx="3016250" cy="86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4" name="Equação" r:id="rId3" imgW="1676160" imgH="482400" progId="Equation.3">
                  <p:embed/>
                </p:oleObj>
              </mc:Choice>
              <mc:Fallback>
                <p:oleObj name="Equação" r:id="rId3" imgW="1676160" imgH="482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7650" y="1412875"/>
                        <a:ext cx="3016250" cy="868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9" name="Object 3"/>
          <p:cNvGraphicFramePr>
            <a:graphicFrameLocks noChangeAspect="1"/>
          </p:cNvGraphicFramePr>
          <p:nvPr/>
        </p:nvGraphicFramePr>
        <p:xfrm>
          <a:off x="1259632" y="2708920"/>
          <a:ext cx="3421063" cy="2611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5" name="Equação" r:id="rId5" imgW="1828800" imgH="1396800" progId="Equation.3">
                  <p:embed/>
                </p:oleObj>
              </mc:Choice>
              <mc:Fallback>
                <p:oleObj name="Equação" r:id="rId5" imgW="1828800" imgH="13968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9632" y="2708920"/>
                        <a:ext cx="3421063" cy="26114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ta para a direita 6"/>
          <p:cNvSpPr/>
          <p:nvPr/>
        </p:nvSpPr>
        <p:spPr>
          <a:xfrm>
            <a:off x="5004048" y="3736456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6254750" y="3486150"/>
          <a:ext cx="164465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6" name="Equação" r:id="rId7" imgW="761760" imgH="469800" progId="Equation.3">
                  <p:embed/>
                </p:oleObj>
              </mc:Choice>
              <mc:Fallback>
                <p:oleObj name="Equação" r:id="rId7" imgW="761760" imgH="4698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4750" y="3486150"/>
                        <a:ext cx="1644650" cy="1016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CaixaDeTexto 9"/>
          <p:cNvSpPr txBox="1"/>
          <p:nvPr/>
        </p:nvSpPr>
        <p:spPr>
          <a:xfrm>
            <a:off x="8172400" y="3861048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(8.1b)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99592" y="980728"/>
            <a:ext cx="77033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usar o resultado expresso pela equação (8.1b) para reescrever a</a:t>
            </a:r>
          </a:p>
          <a:p>
            <a:r>
              <a:rPr lang="pt-BR" dirty="0" smtClean="0"/>
              <a:t>equação de movimento de um elemento qualquer do fluido, levando em</a:t>
            </a:r>
          </a:p>
          <a:p>
            <a:r>
              <a:rPr lang="pt-BR" dirty="0" smtClean="0"/>
              <a:t>consideração a presença de tensões de cisalhamento devido a viscosidade. Esse </a:t>
            </a:r>
          </a:p>
          <a:p>
            <a:r>
              <a:rPr lang="pt-BR" dirty="0" smtClean="0"/>
              <a:t>procedimento é análogo ao que fizemos na dedução da equação de </a:t>
            </a:r>
            <a:r>
              <a:rPr lang="pt-BR" dirty="0" err="1" smtClean="0"/>
              <a:t>Euler</a:t>
            </a:r>
            <a:r>
              <a:rPr lang="pt-BR" dirty="0" smtClean="0"/>
              <a:t>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063625" y="2328863"/>
          <a:ext cx="2901950" cy="1481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4" name="Equação" r:id="rId3" imgW="1739880" imgH="888840" progId="Equation.3">
                  <p:embed/>
                </p:oleObj>
              </mc:Choice>
              <mc:Fallback>
                <p:oleObj name="Equação" r:id="rId3" imgW="1739880" imgH="8888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3625" y="2328863"/>
                        <a:ext cx="2901950" cy="14811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4863309" y="3933056"/>
          <a:ext cx="3093067" cy="21766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655" name="Equação" r:id="rId5" imgW="2057400" imgH="1447560" progId="Equation.3">
                  <p:embed/>
                </p:oleObj>
              </mc:Choice>
              <mc:Fallback>
                <p:oleObj name="Equação" r:id="rId5" imgW="2057400" imgH="14475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63309" y="3933056"/>
                        <a:ext cx="3093067" cy="21766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940152" y="2852936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ou</a:t>
            </a:r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3491880" y="2420888"/>
            <a:ext cx="7152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(8.1c)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611561" y="4653136"/>
            <a:ext cx="4032447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/>
              <a:t>Essas equações aplicam-se em qualquer</a:t>
            </a:r>
          </a:p>
          <a:p>
            <a:r>
              <a:rPr lang="pt-BR" sz="1400" dirty="0" smtClean="0"/>
              <a:t>em qualquer meio contínuo, sólido ou fluido. Essas equações, muito gerais, são algumas vezes denominadas </a:t>
            </a:r>
            <a:r>
              <a:rPr lang="pt-BR" sz="1400" b="1" i="1" dirty="0" smtClean="0"/>
              <a:t>equações de movimento de </a:t>
            </a:r>
            <a:r>
              <a:rPr lang="pt-BR" sz="1400" b="1" i="1" dirty="0" err="1" smtClean="0"/>
              <a:t>Cauchy</a:t>
            </a:r>
            <a:r>
              <a:rPr lang="pt-BR" sz="1400" b="1" i="1" dirty="0" smtClean="0"/>
              <a:t>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Elipse 13"/>
          <p:cNvSpPr/>
          <p:nvPr/>
        </p:nvSpPr>
        <p:spPr>
          <a:xfrm>
            <a:off x="4572000" y="5085184"/>
            <a:ext cx="3528392" cy="936104"/>
          </a:xfrm>
          <a:prstGeom prst="ellipse">
            <a:avLst/>
          </a:prstGeom>
          <a:solidFill>
            <a:srgbClr val="FFC000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9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115616" y="836712"/>
            <a:ext cx="63219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400" dirty="0" smtClean="0"/>
              <a:t>As nove componentes </a:t>
            </a:r>
            <a:r>
              <a:rPr lang="pt-BR" sz="2400" dirty="0" smtClean="0">
                <a:sym typeface="Symbol"/>
              </a:rPr>
              <a:t></a:t>
            </a:r>
            <a:r>
              <a:rPr lang="pt-BR" sz="2400" baseline="-25000" dirty="0" err="1" smtClean="0">
                <a:sym typeface="Symbol"/>
              </a:rPr>
              <a:t>ij</a:t>
            </a:r>
            <a:r>
              <a:rPr lang="pt-BR" sz="2400" dirty="0" smtClean="0">
                <a:sym typeface="Symbol"/>
              </a:rPr>
              <a:t> formam o tensor tensão</a:t>
            </a:r>
            <a:endParaRPr lang="pt-BR" sz="2400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131840" y="1556792"/>
          <a:ext cx="2862262" cy="151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6" name="Equação" r:id="rId3" imgW="1346040" imgH="711000" progId="Equation.3">
                  <p:embed/>
                </p:oleObj>
              </mc:Choice>
              <mc:Fallback>
                <p:oleObj name="Equação" r:id="rId3" imgW="1346040" imgH="7110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556792"/>
                        <a:ext cx="2862262" cy="15128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3347864" y="3212976"/>
          <a:ext cx="1008112" cy="14733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87" name="Equação" r:id="rId5" imgW="164880" imgH="241200" progId="Equation.3">
                  <p:embed/>
                </p:oleObj>
              </mc:Choice>
              <mc:Fallback>
                <p:oleObj name="Equação" r:id="rId5" imgW="1648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3212976"/>
                        <a:ext cx="1008112" cy="147339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Conector de seta reta 7"/>
          <p:cNvCxnSpPr/>
          <p:nvPr/>
        </p:nvCxnSpPr>
        <p:spPr>
          <a:xfrm>
            <a:off x="4283968" y="4293096"/>
            <a:ext cx="1944216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de seta reta 9"/>
          <p:cNvCxnSpPr/>
          <p:nvPr/>
        </p:nvCxnSpPr>
        <p:spPr>
          <a:xfrm rot="10800000" flipV="1">
            <a:off x="3131840" y="4365104"/>
            <a:ext cx="720080" cy="64807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ixaDeTexto 10"/>
          <p:cNvSpPr txBox="1"/>
          <p:nvPr/>
        </p:nvSpPr>
        <p:spPr>
          <a:xfrm>
            <a:off x="6300192" y="4005064"/>
            <a:ext cx="2200987" cy="646331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Direção da normal</a:t>
            </a:r>
          </a:p>
          <a:p>
            <a:r>
              <a:rPr lang="pt-BR" dirty="0" smtClean="0"/>
              <a:t>ao plano considerado</a:t>
            </a:r>
            <a:endParaRPr lang="pt-BR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195736" y="5157192"/>
            <a:ext cx="1710020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Direção da força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4932040" y="5229200"/>
            <a:ext cx="3168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em alguns textos, a convenção</a:t>
            </a:r>
          </a:p>
          <a:p>
            <a:r>
              <a:rPr lang="pt-BR" dirty="0" smtClean="0"/>
              <a:t> é o contrário!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10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467544" y="836712"/>
            <a:ext cx="8549392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1.</a:t>
            </a:r>
            <a:r>
              <a:rPr lang="pt-BR" dirty="0" smtClean="0"/>
              <a:t> As componentes de </a:t>
            </a:r>
            <a:r>
              <a:rPr lang="pt-BR" b="1" dirty="0" smtClean="0"/>
              <a:t>T</a:t>
            </a:r>
            <a:r>
              <a:rPr lang="pt-BR" b="1" baseline="-25000" dirty="0" smtClean="0"/>
              <a:t>1</a:t>
            </a:r>
            <a:r>
              <a:rPr lang="pt-BR" dirty="0" smtClean="0"/>
              <a:t>, </a:t>
            </a:r>
            <a:r>
              <a:rPr lang="pt-BR" b="1" dirty="0" smtClean="0">
                <a:sym typeface="Symbol"/>
              </a:rPr>
              <a:t></a:t>
            </a:r>
            <a:r>
              <a:rPr lang="pt-BR" b="1" baseline="-25000" dirty="0" smtClean="0">
                <a:sym typeface="Symbol"/>
              </a:rPr>
              <a:t>21</a:t>
            </a:r>
            <a:r>
              <a:rPr lang="pt-BR" dirty="0" smtClean="0">
                <a:sym typeface="Symbol"/>
              </a:rPr>
              <a:t> e </a:t>
            </a:r>
            <a:r>
              <a:rPr lang="pt-BR" b="1" dirty="0" smtClean="0">
                <a:sym typeface="Symbol"/>
              </a:rPr>
              <a:t></a:t>
            </a:r>
            <a:r>
              <a:rPr lang="pt-BR" b="1" baseline="-25000" dirty="0" smtClean="0">
                <a:sym typeface="Symbol"/>
              </a:rPr>
              <a:t>31</a:t>
            </a:r>
            <a:r>
              <a:rPr lang="pt-BR" dirty="0" smtClean="0">
                <a:sym typeface="Symbol"/>
              </a:rPr>
              <a:t> são tensões de atrito viscoso e dependem diretamente</a:t>
            </a:r>
          </a:p>
          <a:p>
            <a:r>
              <a:rPr lang="pt-BR" dirty="0" smtClean="0">
                <a:sym typeface="Symbol"/>
              </a:rPr>
              <a:t>da viscosidade . Em geral, as componentes </a:t>
            </a:r>
            <a:r>
              <a:rPr lang="pt-BR" b="1" dirty="0" smtClean="0">
                <a:sym typeface="Symbol"/>
              </a:rPr>
              <a:t></a:t>
            </a:r>
            <a:r>
              <a:rPr lang="pt-BR" b="1" baseline="-25000" dirty="0" err="1" smtClean="0">
                <a:sym typeface="Symbol"/>
              </a:rPr>
              <a:t>ij</a:t>
            </a:r>
            <a:r>
              <a:rPr lang="pt-BR" dirty="0" smtClean="0">
                <a:sym typeface="Symbol"/>
              </a:rPr>
              <a:t> , com i  j, dependem da viscosidade. </a:t>
            </a: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As componentes </a:t>
            </a:r>
            <a:r>
              <a:rPr lang="pt-BR" b="1" dirty="0" smtClean="0">
                <a:sym typeface="Symbol"/>
              </a:rPr>
              <a:t></a:t>
            </a:r>
            <a:r>
              <a:rPr lang="pt-BR" b="1" baseline="-25000" dirty="0" smtClean="0">
                <a:sym typeface="Symbol"/>
              </a:rPr>
              <a:t>ii</a:t>
            </a:r>
            <a:r>
              <a:rPr lang="pt-BR" dirty="0" smtClean="0">
                <a:sym typeface="Symbol"/>
              </a:rPr>
              <a:t> são normais à superfície e dependem da pressão hidrostática.</a:t>
            </a: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Para um fluido ideal, isto é, sem viscosidade devemos ter: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403648" y="2924944"/>
          <a:ext cx="1826400" cy="136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1" name="Equação" r:id="rId3" imgW="952200" imgH="711000" progId="Equation.3">
                  <p:embed/>
                </p:oleObj>
              </mc:Choice>
              <mc:Fallback>
                <p:oleObj name="Equação" r:id="rId3" imgW="952200" imgH="7110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3648" y="2924944"/>
                        <a:ext cx="1826400" cy="13637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457700" y="2997200"/>
          <a:ext cx="4005263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12" name="Equação" r:id="rId5" imgW="2489040" imgH="939600" progId="Equation.3">
                  <p:embed/>
                </p:oleObj>
              </mc:Choice>
              <mc:Fallback>
                <p:oleObj name="Equação" r:id="rId5" imgW="2489040" imgH="939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57700" y="2997200"/>
                        <a:ext cx="4005263" cy="1511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eta para a direita 7"/>
          <p:cNvSpPr/>
          <p:nvPr/>
        </p:nvSpPr>
        <p:spPr>
          <a:xfrm>
            <a:off x="3635896" y="3448424"/>
            <a:ext cx="504056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1619672" y="5229200"/>
            <a:ext cx="6210162" cy="369332"/>
          </a:xfrm>
          <a:prstGeom prst="rect">
            <a:avLst/>
          </a:prstGeom>
          <a:solidFill>
            <a:srgbClr val="92D05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Já encontramos essa componente de força na equação de </a:t>
            </a:r>
            <a:r>
              <a:rPr lang="pt-BR" dirty="0" err="1" smtClean="0"/>
              <a:t>Euler</a:t>
            </a:r>
            <a:r>
              <a:rPr lang="pt-BR" dirty="0" smtClean="0"/>
              <a:t>!</a:t>
            </a:r>
            <a:endParaRPr lang="pt-BR" dirty="0"/>
          </a:p>
        </p:txBody>
      </p:sp>
      <p:cxnSp>
        <p:nvCxnSpPr>
          <p:cNvPr id="11" name="Conector de seta reta 10"/>
          <p:cNvCxnSpPr/>
          <p:nvPr/>
        </p:nvCxnSpPr>
        <p:spPr>
          <a:xfrm rot="5400000">
            <a:off x="5904148" y="4761148"/>
            <a:ext cx="648072" cy="1588"/>
          </a:xfrm>
          <a:prstGeom prst="straightConnector1">
            <a:avLst/>
          </a:prstGeom>
          <a:ln w="38100">
            <a:solidFill>
              <a:schemeClr val="tx2">
                <a:lumMod val="20000"/>
                <a:lumOff val="8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6804248" y="3933056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(8.1d)</a:t>
            </a:r>
            <a:endParaRPr lang="pt-BR" dirty="0"/>
          </a:p>
        </p:txBody>
      </p:sp>
      <p:cxnSp>
        <p:nvCxnSpPr>
          <p:cNvPr id="13" name="Conector de seta reta 12"/>
          <p:cNvCxnSpPr/>
          <p:nvPr/>
        </p:nvCxnSpPr>
        <p:spPr>
          <a:xfrm>
            <a:off x="8100392" y="5373216"/>
            <a:ext cx="504056" cy="1588"/>
          </a:xfrm>
          <a:prstGeom prst="straightConnector1">
            <a:avLst/>
          </a:prstGeom>
          <a:ln w="571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/>
        </p:nvSpPr>
        <p:spPr>
          <a:xfrm>
            <a:off x="3347864" y="3429000"/>
            <a:ext cx="2160240" cy="79208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11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836712"/>
            <a:ext cx="4196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substituímos (8.1d) em (8.1c), obtemos,</a:t>
            </a:r>
            <a:endParaRPr lang="pt-BR" dirty="0"/>
          </a:p>
        </p:txBody>
      </p:sp>
      <p:graphicFrame>
        <p:nvGraphicFramePr>
          <p:cNvPr id="28674" name="Object 2"/>
          <p:cNvGraphicFramePr>
            <a:graphicFrameLocks noChangeAspect="1"/>
          </p:cNvGraphicFramePr>
          <p:nvPr/>
        </p:nvGraphicFramePr>
        <p:xfrm>
          <a:off x="3131840" y="1700808"/>
          <a:ext cx="2606675" cy="2455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676" name="Equação" r:id="rId3" imgW="1562040" imgH="1473120" progId="Equation.3">
                  <p:embed/>
                </p:oleObj>
              </mc:Choice>
              <mc:Fallback>
                <p:oleObj name="Equação" r:id="rId3" imgW="1562040" imgH="1473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1840" y="1700808"/>
                        <a:ext cx="2606675" cy="2455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6156176" y="3645024"/>
            <a:ext cx="1801583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Equação de </a:t>
            </a:r>
            <a:r>
              <a:rPr lang="pt-BR" dirty="0" err="1" smtClean="0"/>
              <a:t>Euler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12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971600" y="836712"/>
            <a:ext cx="7695248" cy="4801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2.</a:t>
            </a:r>
            <a:r>
              <a:rPr lang="pt-BR" dirty="0" smtClean="0"/>
              <a:t> Como vimos no eslaide 2, as forças de atrito viscoso são proporcionais ao</a:t>
            </a:r>
          </a:p>
          <a:p>
            <a:r>
              <a:rPr lang="pt-BR" dirty="0" smtClean="0"/>
              <a:t>gradiente de velocidade. Os fluidos que assim se comportam são chamados</a:t>
            </a:r>
          </a:p>
          <a:p>
            <a:r>
              <a:rPr lang="pt-BR" dirty="0" smtClean="0"/>
              <a:t>de </a:t>
            </a:r>
            <a:r>
              <a:rPr lang="pt-BR" b="1" i="1" dirty="0" smtClean="0"/>
              <a:t>fluidos newtonianos</a:t>
            </a:r>
            <a:r>
              <a:rPr lang="pt-BR" dirty="0" smtClean="0"/>
              <a:t>:</a:t>
            </a:r>
          </a:p>
          <a:p>
            <a:endParaRPr lang="pt-BR" dirty="0" smtClean="0"/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b="1" dirty="0" smtClean="0"/>
              <a:t>3</a:t>
            </a:r>
            <a:r>
              <a:rPr lang="pt-BR" dirty="0" smtClean="0"/>
              <a:t>. Para um caso geral podemos escrever,</a:t>
            </a:r>
          </a:p>
          <a:p>
            <a:endParaRPr lang="pt-BR" dirty="0" smtClean="0"/>
          </a:p>
          <a:p>
            <a:endParaRPr lang="pt-BR" dirty="0" smtClean="0"/>
          </a:p>
          <a:p>
            <a:r>
              <a:rPr lang="pt-BR" dirty="0" smtClean="0"/>
              <a:t>onde </a:t>
            </a:r>
            <a:r>
              <a:rPr lang="pt-BR" dirty="0" smtClean="0">
                <a:sym typeface="Symbol"/>
              </a:rPr>
              <a:t>’</a:t>
            </a:r>
            <a:r>
              <a:rPr lang="pt-BR" baseline="-25000" dirty="0" err="1" smtClean="0">
                <a:sym typeface="Symbol"/>
              </a:rPr>
              <a:t>ij</a:t>
            </a:r>
            <a:r>
              <a:rPr lang="pt-BR" dirty="0" smtClean="0">
                <a:sym typeface="Symbol"/>
              </a:rPr>
              <a:t> = 0 se  = 0.</a:t>
            </a:r>
          </a:p>
          <a:p>
            <a:endParaRPr lang="pt-BR" dirty="0" smtClean="0"/>
          </a:p>
          <a:p>
            <a:endParaRPr lang="pt-BR" b="1" dirty="0" smtClean="0"/>
          </a:p>
          <a:p>
            <a:r>
              <a:rPr lang="pt-BR" b="1" dirty="0" smtClean="0"/>
              <a:t>4.</a:t>
            </a:r>
            <a:r>
              <a:rPr lang="pt-BR" dirty="0" smtClean="0"/>
              <a:t> Um fluido isotrópico é aquele para o qual </a:t>
            </a:r>
            <a:r>
              <a:rPr lang="pt-BR" dirty="0" smtClean="0">
                <a:sym typeface="Symbol"/>
              </a:rPr>
              <a:t>’</a:t>
            </a:r>
            <a:r>
              <a:rPr lang="pt-BR" baseline="-25000" dirty="0" err="1" smtClean="0">
                <a:sym typeface="Symbol"/>
              </a:rPr>
              <a:t>ij</a:t>
            </a:r>
            <a:r>
              <a:rPr lang="pt-BR" dirty="0" smtClean="0">
                <a:sym typeface="Symbol"/>
              </a:rPr>
              <a:t> = ’</a:t>
            </a:r>
            <a:r>
              <a:rPr lang="pt-BR" baseline="-25000" dirty="0" err="1" smtClean="0">
                <a:sym typeface="Symbol"/>
              </a:rPr>
              <a:t>ji</a:t>
            </a:r>
            <a:r>
              <a:rPr lang="pt-BR" dirty="0" smtClean="0">
                <a:sym typeface="Symbol"/>
              </a:rPr>
              <a:t>.</a:t>
            </a:r>
          </a:p>
          <a:p>
            <a:endParaRPr lang="pt-BR" dirty="0" smtClean="0">
              <a:sym typeface="Symbol"/>
            </a:endParaRPr>
          </a:p>
          <a:p>
            <a:r>
              <a:rPr lang="pt-BR" dirty="0" smtClean="0">
                <a:sym typeface="Symbol"/>
              </a:rPr>
              <a:t>Vamos ver no próximo eslaide como podemos utilizar a relação empírica (8.1)</a:t>
            </a:r>
          </a:p>
          <a:p>
            <a:r>
              <a:rPr lang="pt-BR" dirty="0" smtClean="0">
                <a:sym typeface="Symbol"/>
              </a:rPr>
              <a:t>para correlacionar a tensão de cisalhamento com o movimento de um elemento</a:t>
            </a:r>
          </a:p>
          <a:p>
            <a:r>
              <a:rPr lang="pt-BR" dirty="0" smtClean="0">
                <a:sym typeface="Symbol"/>
              </a:rPr>
              <a:t>do fluido.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987800" y="2852738"/>
          <a:ext cx="1743075" cy="43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4" name="Equação" r:id="rId3" imgW="977760" imgH="241200" progId="Equation.3">
                  <p:embed/>
                </p:oleObj>
              </mc:Choice>
              <mc:Fallback>
                <p:oleObj name="Equação" r:id="rId3" imgW="977760" imgH="241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87800" y="2852738"/>
                        <a:ext cx="1743075" cy="4302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4265613" y="1628775"/>
          <a:ext cx="833437" cy="687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35" name="Equação" r:id="rId5" imgW="507960" imgH="419040" progId="Equation.3">
                  <p:embed/>
                </p:oleObj>
              </mc:Choice>
              <mc:Fallback>
                <p:oleObj name="Equação" r:id="rId5" imgW="50796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65613" y="1628775"/>
                        <a:ext cx="833437" cy="687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5609916" y="1771148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(8.1)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13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764704"/>
            <a:ext cx="7103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Por simplicidade, vamos considerar um fluido newtoniano bidimensional. </a:t>
            </a:r>
            <a:endParaRPr lang="pt-BR" dirty="0"/>
          </a:p>
        </p:txBody>
      </p:sp>
      <p:pic>
        <p:nvPicPr>
          <p:cNvPr id="5" name="Imagem 4" descr="Figura8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99592" y="1340768"/>
            <a:ext cx="2811959" cy="321759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3923928" y="1412776"/>
            <a:ext cx="48945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força de atrito sobre o lado AB, de comprimento</a:t>
            </a:r>
          </a:p>
          <a:p>
            <a:r>
              <a:rPr lang="pt-BR" i="1" dirty="0" smtClean="0"/>
              <a:t>dx </a:t>
            </a:r>
            <a:r>
              <a:rPr lang="pt-BR" dirty="0" smtClean="0"/>
              <a:t>é: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335463" y="2112963"/>
          <a:ext cx="175577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4" name="Equação" r:id="rId4" imgW="1066680" imgH="419040" progId="Equation.3">
                  <p:embed/>
                </p:oleObj>
              </mc:Choice>
              <mc:Fallback>
                <p:oleObj name="Equação" r:id="rId4" imgW="1066680" imgH="419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35463" y="2112963"/>
                        <a:ext cx="1755775" cy="688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6372200" y="2132856"/>
            <a:ext cx="22108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(8.2a – equivalente </a:t>
            </a:r>
          </a:p>
          <a:p>
            <a:r>
              <a:rPr lang="pt-BR" dirty="0" smtClean="0"/>
              <a:t>bidimensional de 8.1)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3995936" y="2924944"/>
            <a:ext cx="3712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Desde que a velocidade no lado CD é,</a:t>
            </a:r>
            <a:endParaRPr lang="pt-BR" dirty="0"/>
          </a:p>
        </p:txBody>
      </p:sp>
      <p:graphicFrame>
        <p:nvGraphicFramePr>
          <p:cNvPr id="10" name="Objeto 9"/>
          <p:cNvGraphicFramePr>
            <a:graphicFrameLocks noChangeAspect="1"/>
          </p:cNvGraphicFramePr>
          <p:nvPr/>
        </p:nvGraphicFramePr>
        <p:xfrm>
          <a:off x="5652120" y="3212976"/>
          <a:ext cx="942650" cy="6480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5" name="Equação" r:id="rId6" imgW="609480" imgH="419040" progId="Equation.3">
                  <p:embed/>
                </p:oleObj>
              </mc:Choice>
              <mc:Fallback>
                <p:oleObj name="Equação" r:id="rId6" imgW="609480" imgH="419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2120" y="3212976"/>
                        <a:ext cx="942650" cy="64807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CaixaDeTexto 10"/>
          <p:cNvSpPr txBox="1"/>
          <p:nvPr/>
        </p:nvSpPr>
        <p:spPr>
          <a:xfrm>
            <a:off x="4067944" y="3861048"/>
            <a:ext cx="4431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força de atrito no lado CD é, analogamente,</a:t>
            </a:r>
            <a:endParaRPr lang="pt-BR" dirty="0"/>
          </a:p>
        </p:txBody>
      </p:sp>
      <p:graphicFrame>
        <p:nvGraphicFramePr>
          <p:cNvPr id="12" name="Objeto 11"/>
          <p:cNvGraphicFramePr>
            <a:graphicFrameLocks noChangeAspect="1"/>
          </p:cNvGraphicFramePr>
          <p:nvPr/>
        </p:nvGraphicFramePr>
        <p:xfrm>
          <a:off x="4427984" y="4437063"/>
          <a:ext cx="3440113" cy="1368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86" name="Equação" r:id="rId8" imgW="2361960" imgH="939600" progId="Equation.3">
                  <p:embed/>
                </p:oleObj>
              </mc:Choice>
              <mc:Fallback>
                <p:oleObj name="Equação" r:id="rId8" imgW="2361960" imgH="9396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27984" y="4437063"/>
                        <a:ext cx="3440113" cy="1368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CaixaDeTexto 12"/>
          <p:cNvSpPr txBox="1"/>
          <p:nvPr/>
        </p:nvSpPr>
        <p:spPr>
          <a:xfrm>
            <a:off x="8086324" y="5285472"/>
            <a:ext cx="7393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(8.2b)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755576" y="548680"/>
            <a:ext cx="804047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Essas forças atuam em sentidos opostos. Se a força devido a partícula GHCD atua </a:t>
            </a:r>
          </a:p>
          <a:p>
            <a:r>
              <a:rPr lang="pt-BR" dirty="0" smtClean="0"/>
              <a:t>na direção X sobre o lado CD de ABCD, a força devido a partícula ABCD atuará na</a:t>
            </a:r>
          </a:p>
          <a:p>
            <a:r>
              <a:rPr lang="pt-BR" dirty="0" smtClean="0"/>
              <a:t>mesma direção sobre o lado AB da partícula ABFE, produzindo uma força de reação,</a:t>
            </a:r>
          </a:p>
          <a:p>
            <a:r>
              <a:rPr lang="pt-BR" dirty="0" smtClean="0"/>
              <a:t>igual e contrária, na direção –X de ABCD. A força de cisalhamento total  sobre </a:t>
            </a:r>
          </a:p>
          <a:p>
            <a:r>
              <a:rPr lang="pt-BR" dirty="0" smtClean="0"/>
              <a:t>ABCD será então dado por (8.2b) – (8.2a):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3336925" y="2349500"/>
          <a:ext cx="2503488" cy="160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4" name="Equação" r:id="rId3" imgW="1422360" imgH="914400" progId="Equation.3">
                  <p:embed/>
                </p:oleObj>
              </mc:Choice>
              <mc:Fallback>
                <p:oleObj name="Equação" r:id="rId3" imgW="1422360" imgH="9144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36925" y="2349500"/>
                        <a:ext cx="2503488" cy="160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5796136" y="3356992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(8.3)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683568" y="4509120"/>
            <a:ext cx="80554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relação (8.3) é a expressão da relação empírica (8.1) para uma partícula do fluido, </a:t>
            </a:r>
          </a:p>
          <a:p>
            <a:r>
              <a:rPr lang="pt-BR" dirty="0" smtClean="0"/>
              <a:t>em termos das quantidades usuais. Podemos generalizar esse resultado para o caso</a:t>
            </a:r>
          </a:p>
          <a:p>
            <a:r>
              <a:rPr lang="pt-BR" dirty="0" smtClean="0"/>
              <a:t>tridimensional seguindo essa mesma de raciocínio e assumindo um fluido</a:t>
            </a:r>
          </a:p>
          <a:p>
            <a:r>
              <a:rPr lang="pt-BR" dirty="0" smtClean="0"/>
              <a:t>incompressível. O resultado está no eslaide seguinte.</a:t>
            </a:r>
            <a:endParaRPr lang="pt-BR" dirty="0"/>
          </a:p>
        </p:txBody>
      </p:sp>
      <p:pic>
        <p:nvPicPr>
          <p:cNvPr id="8" name="Imagem 7" descr="Figura8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99592" y="2299636"/>
            <a:ext cx="1742148" cy="19934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699792" y="4653136"/>
            <a:ext cx="4176464" cy="1152128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15</a:t>
            </a:fld>
            <a:endParaRPr lang="pt-BR"/>
          </a:p>
        </p:txBody>
      </p:sp>
      <p:graphicFrame>
        <p:nvGraphicFramePr>
          <p:cNvPr id="4" name="Objeto 3"/>
          <p:cNvGraphicFramePr>
            <a:graphicFrameLocks noChangeAspect="1"/>
          </p:cNvGraphicFramePr>
          <p:nvPr/>
        </p:nvGraphicFramePr>
        <p:xfrm>
          <a:off x="2387600" y="908050"/>
          <a:ext cx="4637088" cy="2811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1" name="Equação" r:id="rId3" imgW="2387520" imgH="1447560" progId="Equation.3">
                  <p:embed/>
                </p:oleObj>
              </mc:Choice>
              <mc:Fallback>
                <p:oleObj name="Equação" r:id="rId3" imgW="2387520" imgH="1447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87600" y="908050"/>
                        <a:ext cx="4637088" cy="2811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899592" y="4005064"/>
            <a:ext cx="5089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Esse resultado pode ser escrito vetorialmente como,</a:t>
            </a:r>
            <a:endParaRPr lang="pt-BR" dirty="0"/>
          </a:p>
        </p:txBody>
      </p:sp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3108325" y="4724400"/>
          <a:ext cx="3625850" cy="936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32" name="Equação" r:id="rId5" imgW="1866600" imgH="482400" progId="Equation.3">
                  <p:embed/>
                </p:oleObj>
              </mc:Choice>
              <mc:Fallback>
                <p:oleObj name="Equação" r:id="rId5" imgW="1866600" imgH="4824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8325" y="4724400"/>
                        <a:ext cx="3625850" cy="936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380312" y="213285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(8.4)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683568" y="476672"/>
            <a:ext cx="30532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Para um fluido incompressível,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1043608" y="2348880"/>
            <a:ext cx="7200800" cy="1143000"/>
          </a:xfrm>
        </p:spPr>
        <p:txBody>
          <a:bodyPr>
            <a:noAutofit/>
          </a:bodyPr>
          <a:lstStyle/>
          <a:p>
            <a:r>
              <a:rPr lang="pt-BR" dirty="0" smtClean="0"/>
              <a:t>As Equações de </a:t>
            </a:r>
            <a:r>
              <a:rPr lang="pt-BR" dirty="0" err="1" smtClean="0"/>
              <a:t>Navier-Stokes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16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17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1187624" y="980728"/>
            <a:ext cx="69451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usar as equações (8.4) para escrever a equação de movimento</a:t>
            </a:r>
          </a:p>
          <a:p>
            <a:r>
              <a:rPr lang="pt-BR" dirty="0" smtClean="0"/>
              <a:t>de um fluido newtoniano incompressível: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968625" y="1700213"/>
          <a:ext cx="3625850" cy="2165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2" name="Equação" r:id="rId3" imgW="2425680" imgH="1447560" progId="Equation.3">
                  <p:embed/>
                </p:oleObj>
              </mc:Choice>
              <mc:Fallback>
                <p:oleObj name="Equação" r:id="rId3" imgW="2425680" imgH="144756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25" y="1700213"/>
                        <a:ext cx="3625850" cy="2165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1187624" y="4149080"/>
            <a:ext cx="737176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Considerando-se que </a:t>
            </a:r>
            <a:r>
              <a:rPr lang="pt-BR" b="1" i="1" dirty="0" smtClean="0"/>
              <a:t>f</a:t>
            </a:r>
            <a:r>
              <a:rPr lang="pt-BR" dirty="0" smtClean="0"/>
              <a:t>  seja o peso por unidade de volume e a convenção do</a:t>
            </a:r>
          </a:p>
          <a:p>
            <a:r>
              <a:rPr lang="pt-BR" dirty="0" smtClean="0"/>
              <a:t>somatório, as equações acima podem ser escrita como: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3041650" y="4941888"/>
          <a:ext cx="3925888" cy="754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03" name="Equação" r:id="rId5" imgW="2641320" imgH="507960" progId="Equation.3">
                  <p:embed/>
                </p:oleObj>
              </mc:Choice>
              <mc:Fallback>
                <p:oleObj name="Equação" r:id="rId5" imgW="2641320" imgH="50796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1650" y="4941888"/>
                        <a:ext cx="3925888" cy="7540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7380312" y="5085184"/>
            <a:ext cx="827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(</a:t>
            </a:r>
            <a:r>
              <a:rPr lang="pt-BR" i="1" dirty="0" smtClean="0"/>
              <a:t>z </a:t>
            </a:r>
            <a:r>
              <a:rPr lang="pt-BR" i="1" dirty="0" smtClean="0">
                <a:sym typeface="Symbol"/>
              </a:rPr>
              <a:t> x</a:t>
            </a:r>
            <a:r>
              <a:rPr lang="pt-BR" i="1" baseline="-25000" dirty="0" smtClean="0">
                <a:sym typeface="Symbol"/>
              </a:rPr>
              <a:t>3</a:t>
            </a:r>
            <a:r>
              <a:rPr lang="pt-BR" dirty="0" smtClean="0">
                <a:sym typeface="Symbol"/>
              </a:rPr>
              <a:t>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18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27584" y="836712"/>
            <a:ext cx="55234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Podemos ainda escrever as seguintes equações vetoriais: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2894013" y="1341438"/>
          <a:ext cx="3776662" cy="803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0" name="Equação" r:id="rId3" imgW="2145960" imgH="457200" progId="Equation.3">
                  <p:embed/>
                </p:oleObj>
              </mc:Choice>
              <mc:Fallback>
                <p:oleObj name="Equação" r:id="rId3" imgW="214596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4013" y="1341438"/>
                        <a:ext cx="3776662" cy="803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971600" y="2492896"/>
            <a:ext cx="3975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No caso de força externas conservativas,</a:t>
            </a:r>
            <a:endParaRPr lang="pt-BR" dirty="0"/>
          </a:p>
        </p:txBody>
      </p:sp>
      <p:graphicFrame>
        <p:nvGraphicFramePr>
          <p:cNvPr id="8" name="Objeto 7"/>
          <p:cNvGraphicFramePr>
            <a:graphicFrameLocks noChangeAspect="1"/>
          </p:cNvGraphicFramePr>
          <p:nvPr/>
        </p:nvGraphicFramePr>
        <p:xfrm>
          <a:off x="1187624" y="3170772"/>
          <a:ext cx="1224136" cy="474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1" name="Equação" r:id="rId5" imgW="622080" imgH="241200" progId="Equation.3">
                  <p:embed/>
                </p:oleObj>
              </mc:Choice>
              <mc:Fallback>
                <p:oleObj name="Equação" r:id="rId5" imgW="622080" imgH="24120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624" y="3170772"/>
                        <a:ext cx="1224136" cy="4746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24" name="Object 4"/>
          <p:cNvGraphicFramePr>
            <a:graphicFrameLocks noChangeAspect="1"/>
          </p:cNvGraphicFramePr>
          <p:nvPr/>
        </p:nvGraphicFramePr>
        <p:xfrm>
          <a:off x="4344988" y="3008313"/>
          <a:ext cx="3932237" cy="781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2" name="Equação" r:id="rId7" imgW="2234880" imgH="444240" progId="Equation.3">
                  <p:embed/>
                </p:oleObj>
              </mc:Choice>
              <mc:Fallback>
                <p:oleObj name="Equação" r:id="rId7" imgW="2234880" imgH="4442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4988" y="3008313"/>
                        <a:ext cx="3932237" cy="781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Seta para a direita 9"/>
          <p:cNvSpPr/>
          <p:nvPr/>
        </p:nvSpPr>
        <p:spPr>
          <a:xfrm>
            <a:off x="2915816" y="31409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2028825" y="4581525"/>
          <a:ext cx="5340350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33" name="Equação" r:id="rId9" imgW="3035160" imgH="482400" progId="Equation.3">
                  <p:embed/>
                </p:oleObj>
              </mc:Choice>
              <mc:Fallback>
                <p:oleObj name="Equação" r:id="rId9" imgW="3035160" imgH="48240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28825" y="4581525"/>
                        <a:ext cx="5340350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CaixaDeTexto 11"/>
          <p:cNvSpPr txBox="1"/>
          <p:nvPr/>
        </p:nvSpPr>
        <p:spPr>
          <a:xfrm>
            <a:off x="1115616" y="4005064"/>
            <a:ext cx="4860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ou,</a:t>
            </a:r>
            <a:endParaRPr lang="pt-BR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539552" y="5661248"/>
            <a:ext cx="8293104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Observe que as equações acima se reduzem a equação de </a:t>
            </a:r>
            <a:r>
              <a:rPr lang="pt-BR" dirty="0" err="1" smtClean="0"/>
              <a:t>Euler</a:t>
            </a:r>
            <a:r>
              <a:rPr lang="pt-BR" dirty="0" smtClean="0"/>
              <a:t> quando tomamos </a:t>
            </a:r>
            <a:r>
              <a:rPr lang="pt-BR" dirty="0" smtClean="0">
                <a:sym typeface="Symbol"/>
              </a:rPr>
              <a:t>=0.</a:t>
            </a:r>
            <a:endParaRPr lang="pt-BR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611560" y="1628800"/>
            <a:ext cx="18414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(fluido incompressível)</a:t>
            </a:r>
            <a:endParaRPr lang="pt-B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564904"/>
            <a:ext cx="8229600" cy="1143000"/>
          </a:xfrm>
        </p:spPr>
        <p:txBody>
          <a:bodyPr/>
          <a:lstStyle/>
          <a:p>
            <a:r>
              <a:rPr lang="pt-BR" dirty="0" smtClean="0"/>
              <a:t>Relações constitutivas</a:t>
            </a:r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19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20</a:t>
            </a:fld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611560" y="692696"/>
            <a:ext cx="73874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Como vimos, para um fluido viscoso e incompressível é possível mostrar que,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655986" y="1268760"/>
          <a:ext cx="1907902" cy="22221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3" name="Equação" r:id="rId3" imgW="1079280" imgH="1257120" progId="Equation.3">
                  <p:embed/>
                </p:oleObj>
              </mc:Choice>
              <mc:Fallback>
                <p:oleObj name="Equação" r:id="rId3" imgW="1079280" imgH="12571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55986" y="1268760"/>
                        <a:ext cx="1907902" cy="222214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eta para a direita 5"/>
          <p:cNvSpPr/>
          <p:nvPr/>
        </p:nvSpPr>
        <p:spPr>
          <a:xfrm>
            <a:off x="4283968" y="206084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5884863" y="1300163"/>
          <a:ext cx="1525587" cy="2222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4" name="Equação" r:id="rId5" imgW="863280" imgH="1257120" progId="Equation.3">
                  <p:embed/>
                </p:oleObj>
              </mc:Choice>
              <mc:Fallback>
                <p:oleObj name="Equação" r:id="rId5" imgW="863280" imgH="125712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84863" y="1300163"/>
                        <a:ext cx="1525587" cy="2222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CaixaDeTexto 13"/>
          <p:cNvSpPr txBox="1"/>
          <p:nvPr/>
        </p:nvSpPr>
        <p:spPr>
          <a:xfrm>
            <a:off x="683568" y="3861048"/>
            <a:ext cx="51346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As tensões de cisalhamento por sua vez  são iguais a,</a:t>
            </a:r>
          </a:p>
        </p:txBody>
      </p:sp>
      <p:graphicFrame>
        <p:nvGraphicFramePr>
          <p:cNvPr id="15" name="Objeto 14"/>
          <p:cNvGraphicFramePr>
            <a:graphicFrameLocks noChangeAspect="1"/>
          </p:cNvGraphicFramePr>
          <p:nvPr/>
        </p:nvGraphicFramePr>
        <p:xfrm>
          <a:off x="3635896" y="4509120"/>
          <a:ext cx="1883072" cy="8009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05" name="Equação" r:id="rId7" imgW="1193760" imgH="507960" progId="Equation.3">
                  <p:embed/>
                </p:oleObj>
              </mc:Choice>
              <mc:Fallback>
                <p:oleObj name="Equação" r:id="rId7" imgW="1193760" imgH="50796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35896" y="4509120"/>
                        <a:ext cx="1883072" cy="80093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3491880" y="1340768"/>
            <a:ext cx="2880320" cy="57606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21</a:t>
            </a:fld>
            <a:endParaRPr lang="pt-BR"/>
          </a:p>
        </p:txBody>
      </p:sp>
      <p:sp>
        <p:nvSpPr>
          <p:cNvPr id="4" name="Retângulo 3"/>
          <p:cNvSpPr/>
          <p:nvPr/>
        </p:nvSpPr>
        <p:spPr>
          <a:xfrm>
            <a:off x="899592" y="2060848"/>
            <a:ext cx="799288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Por sua vez, para um fluido viscoso e também compressível é possível mostrar que</a:t>
            </a:r>
          </a:p>
          <a:p>
            <a:r>
              <a:rPr lang="pt-BR" dirty="0" smtClean="0"/>
              <a:t>as componentes normais são dadas por,</a:t>
            </a:r>
            <a:endParaRPr lang="pt-BR" dirty="0"/>
          </a:p>
        </p:txBody>
      </p:sp>
      <p:graphicFrame>
        <p:nvGraphicFramePr>
          <p:cNvPr id="34818" name="Object 2"/>
          <p:cNvGraphicFramePr>
            <a:graphicFrameLocks noChangeAspect="1"/>
          </p:cNvGraphicFramePr>
          <p:nvPr/>
        </p:nvGraphicFramePr>
        <p:xfrm>
          <a:off x="911992" y="2729483"/>
          <a:ext cx="3808412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" name="Equação" r:id="rId3" imgW="2260440" imgH="457200" progId="Equation.3">
                  <p:embed/>
                </p:oleObj>
              </mc:Choice>
              <mc:Fallback>
                <p:oleObj name="Equação" r:id="rId3" imgW="2260440" imgH="45720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1992" y="2729483"/>
                        <a:ext cx="3808412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5816600" y="2765425"/>
          <a:ext cx="2738438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5" name="Equação" r:id="rId5" imgW="1625400" imgH="393480" progId="Equation.3">
                  <p:embed/>
                </p:oleObj>
              </mc:Choice>
              <mc:Fallback>
                <p:oleObj name="Equação" r:id="rId5" imgW="1625400" imgH="393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16600" y="2765425"/>
                        <a:ext cx="2738438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eta para a direita 6"/>
          <p:cNvSpPr/>
          <p:nvPr/>
        </p:nvSpPr>
        <p:spPr>
          <a:xfrm>
            <a:off x="4961744" y="2872360"/>
            <a:ext cx="61836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899592" y="3790781"/>
            <a:ext cx="7776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/>
              <a:t>Com expressões análogas para as componentes y e z. A constante </a:t>
            </a:r>
            <a:r>
              <a:rPr lang="pt-BR" dirty="0" smtClean="0">
                <a:sym typeface="Symbol"/>
              </a:rPr>
              <a:t> é chamada de </a:t>
            </a:r>
            <a:r>
              <a:rPr lang="pt-BR" b="1" i="1" dirty="0" smtClean="0">
                <a:sym typeface="Symbol"/>
              </a:rPr>
              <a:t>segundo coeficiente de viscosidade</a:t>
            </a:r>
            <a:r>
              <a:rPr lang="pt-BR" dirty="0" smtClean="0">
                <a:sym typeface="Symbol"/>
              </a:rPr>
              <a:t>.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899592" y="4593902"/>
            <a:ext cx="753347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Da teoria cinética dos gases podemos mostrar também que para um gás</a:t>
            </a:r>
          </a:p>
          <a:p>
            <a:r>
              <a:rPr lang="pt-BR" dirty="0" smtClean="0"/>
              <a:t>Ideal monoatômico </a:t>
            </a:r>
            <a:r>
              <a:rPr lang="pt-BR" b="1" dirty="0" smtClean="0"/>
              <a:t>3</a:t>
            </a:r>
            <a:r>
              <a:rPr lang="pt-BR" b="1" dirty="0" smtClean="0">
                <a:sym typeface="Symbol"/>
              </a:rPr>
              <a:t> + 2 = 0</a:t>
            </a:r>
            <a:r>
              <a:rPr lang="pt-BR" dirty="0" smtClean="0">
                <a:sym typeface="Symbol"/>
              </a:rPr>
              <a:t>. Na prática essa relação é considerada acurada</a:t>
            </a:r>
          </a:p>
          <a:p>
            <a:r>
              <a:rPr lang="pt-BR" dirty="0" smtClean="0">
                <a:sym typeface="Symbol"/>
              </a:rPr>
              <a:t>para qualquer espécie de gás.</a:t>
            </a: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855720" y="764704"/>
            <a:ext cx="34124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Em síntese podemos mostrar que,</a:t>
            </a:r>
            <a:endParaRPr lang="pt-BR" dirty="0"/>
          </a:p>
        </p:txBody>
      </p:sp>
      <p:graphicFrame>
        <p:nvGraphicFramePr>
          <p:cNvPr id="11" name="Objeto 10"/>
          <p:cNvGraphicFramePr>
            <a:graphicFrameLocks noChangeAspect="1"/>
          </p:cNvGraphicFramePr>
          <p:nvPr/>
        </p:nvGraphicFramePr>
        <p:xfrm>
          <a:off x="3707905" y="1340768"/>
          <a:ext cx="2304256" cy="4812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6" name="Equação" r:id="rId7" imgW="1155600" imgH="241200" progId="Equation.3">
                  <p:embed/>
                </p:oleObj>
              </mc:Choice>
              <mc:Fallback>
                <p:oleObj name="Equação" r:id="rId7" imgW="1155600" imgH="24120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7905" y="1340768"/>
                        <a:ext cx="2304256" cy="48126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2636912"/>
            <a:ext cx="8229600" cy="1143000"/>
          </a:xfrm>
        </p:spPr>
        <p:txBody>
          <a:bodyPr/>
          <a:lstStyle/>
          <a:p>
            <a:r>
              <a:rPr lang="pt-BR" dirty="0" smtClean="0"/>
              <a:t>Função Dissipação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22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23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755576" y="980728"/>
            <a:ext cx="725416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 energia transformada em energia térmica (calor) pela variação de volume</a:t>
            </a:r>
          </a:p>
          <a:p>
            <a:r>
              <a:rPr lang="pt-BR" dirty="0" smtClean="0"/>
              <a:t>ou pelo atrito, pode ser obtida calculando-se o trabalho realizado por todas</a:t>
            </a:r>
          </a:p>
          <a:p>
            <a:r>
              <a:rPr lang="pt-BR" dirty="0" smtClean="0"/>
              <a:t>as forças externas. A contribuição ao longo do eixo – x, devido a pressão é, </a:t>
            </a:r>
            <a:endParaRPr lang="pt-BR" dirty="0"/>
          </a:p>
        </p:txBody>
      </p:sp>
      <p:graphicFrame>
        <p:nvGraphicFramePr>
          <p:cNvPr id="6" name="Objeto 5"/>
          <p:cNvGraphicFramePr>
            <a:graphicFrameLocks noChangeAspect="1"/>
          </p:cNvGraphicFramePr>
          <p:nvPr/>
        </p:nvGraphicFramePr>
        <p:xfrm>
          <a:off x="1958975" y="2171700"/>
          <a:ext cx="5132388" cy="768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68" name="Equação" r:id="rId3" imgW="2882880" imgH="431640" progId="Equation.3">
                  <p:embed/>
                </p:oleObj>
              </mc:Choice>
              <mc:Fallback>
                <p:oleObj name="Equação" r:id="rId3" imgW="2882880" imgH="4316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8975" y="2171700"/>
                        <a:ext cx="5132388" cy="7683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Imagem 6" descr="Figura7_1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1760" y="3356992"/>
            <a:ext cx="4273296" cy="20817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24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1043608" y="764704"/>
            <a:ext cx="5056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Devido ao atrito viscoso ao longo do eixo -x, temos: </a:t>
            </a:r>
            <a:endParaRPr lang="pt-BR" dirty="0"/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1463344" y="1412776"/>
          <a:ext cx="6277008" cy="2416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63" name="Equação" r:id="rId3" imgW="3200400" imgH="1231560" progId="Equation.3">
                  <p:embed/>
                </p:oleObj>
              </mc:Choice>
              <mc:Fallback>
                <p:oleObj name="Equação" r:id="rId3" imgW="3200400" imgH="1231560" progId="Equation.3">
                  <p:embed/>
                  <p:pic>
                    <p:nvPicPr>
                      <p:cNvPr id="0" name="Picture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3344" y="1412776"/>
                        <a:ext cx="6277008" cy="2416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1560" y="4005064"/>
            <a:ext cx="79056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 trabalho total por unidade de volume e por unidade de tempo que resulta</a:t>
            </a:r>
          </a:p>
          <a:p>
            <a:r>
              <a:rPr lang="pt-BR" dirty="0" smtClean="0"/>
              <a:t>em transformação da energia mecânica em energia interna é a </a:t>
            </a:r>
            <a:r>
              <a:rPr lang="pt-BR" b="1" dirty="0" smtClean="0"/>
              <a:t>função dissipação</a:t>
            </a:r>
            <a:r>
              <a:rPr lang="pt-BR" dirty="0" smtClean="0"/>
              <a:t>,</a:t>
            </a:r>
          </a:p>
          <a:p>
            <a:r>
              <a:rPr lang="pt-BR" dirty="0" smtClean="0"/>
              <a:t>dada por,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25</a:t>
            </a:fld>
            <a:endParaRPr lang="pt-BR"/>
          </a:p>
        </p:txBody>
      </p:sp>
      <p:graphicFrame>
        <p:nvGraphicFramePr>
          <p:cNvPr id="41986" name="Object 2"/>
          <p:cNvGraphicFramePr>
            <a:graphicFrameLocks noChangeAspect="1"/>
          </p:cNvGraphicFramePr>
          <p:nvPr/>
        </p:nvGraphicFramePr>
        <p:xfrm>
          <a:off x="1735138" y="860425"/>
          <a:ext cx="5826125" cy="1966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8" name="Equação" r:id="rId3" imgW="3009600" imgH="1015920" progId="Equation.3">
                  <p:embed/>
                </p:oleObj>
              </mc:Choice>
              <mc:Fallback>
                <p:oleObj name="Equação" r:id="rId3" imgW="3009600" imgH="101592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5138" y="860425"/>
                        <a:ext cx="5826125" cy="19669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755576" y="3573016"/>
            <a:ext cx="78615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Vemos que a função dissipação é função das taxas de deformação linear e angular</a:t>
            </a:r>
          </a:p>
          <a:p>
            <a:r>
              <a:rPr lang="pt-BR" dirty="0" smtClean="0"/>
              <a:t>e o primeiro termo é nulo para um fluido incompressível.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971600" y="4869160"/>
            <a:ext cx="5554085" cy="36933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Exercício: usando os valores de </a:t>
            </a:r>
            <a:r>
              <a:rPr lang="el-GR" dirty="0" smtClean="0"/>
              <a:t>τ</a:t>
            </a:r>
            <a:r>
              <a:rPr lang="pt-BR" baseline="-25000" dirty="0" err="1" smtClean="0"/>
              <a:t>ij</a:t>
            </a:r>
            <a:r>
              <a:rPr lang="pt-BR" baseline="-25000" dirty="0" smtClean="0"/>
              <a:t> </a:t>
            </a:r>
            <a:r>
              <a:rPr lang="pt-BR" dirty="0" smtClean="0"/>
              <a:t>deduza a relação acima.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467544" y="23488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Equação da vorticidade com a incorporação da viscosidade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26</a:t>
            </a:fld>
            <a:endParaRPr lang="pt-BR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27</a:t>
            </a:fld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863609" y="548680"/>
            <a:ext cx="759682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Se tomamos o rotacional em ambos os lados da equação de </a:t>
            </a:r>
            <a:r>
              <a:rPr lang="pt-BR" dirty="0" err="1" smtClean="0"/>
              <a:t>Navier-Stokes</a:t>
            </a:r>
            <a:r>
              <a:rPr lang="pt-BR" dirty="0" smtClean="0"/>
              <a:t> para</a:t>
            </a:r>
          </a:p>
          <a:p>
            <a:r>
              <a:rPr lang="pt-BR" dirty="0" smtClean="0"/>
              <a:t>um fluido incompressível, tal como fizemos anteriormente (Aula 07) com</a:t>
            </a:r>
          </a:p>
          <a:p>
            <a:r>
              <a:rPr lang="pt-BR" dirty="0" smtClean="0"/>
              <a:t>a equação de </a:t>
            </a:r>
            <a:r>
              <a:rPr lang="pt-BR" dirty="0" err="1" smtClean="0"/>
              <a:t>Euler</a:t>
            </a:r>
            <a:r>
              <a:rPr lang="pt-BR" dirty="0" smtClean="0"/>
              <a:t>, obtemos,</a:t>
            </a:r>
          </a:p>
        </p:txBody>
      </p:sp>
      <p:graphicFrame>
        <p:nvGraphicFramePr>
          <p:cNvPr id="5" name="Objeto 4"/>
          <p:cNvGraphicFramePr>
            <a:graphicFrameLocks noChangeAspect="1"/>
          </p:cNvGraphicFramePr>
          <p:nvPr/>
        </p:nvGraphicFramePr>
        <p:xfrm>
          <a:off x="2462213" y="1700213"/>
          <a:ext cx="4633912" cy="1987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19" name="Equação" r:id="rId3" imgW="2577960" imgH="1104840" progId="Equation.3">
                  <p:embed/>
                </p:oleObj>
              </mc:Choice>
              <mc:Fallback>
                <p:oleObj name="Equação" r:id="rId3" imgW="2577960" imgH="1104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62213" y="1700213"/>
                        <a:ext cx="4633912" cy="19875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899592" y="4005064"/>
            <a:ext cx="47511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onde usamos a identidade </a:t>
            </a:r>
            <a:r>
              <a:rPr lang="pt-BR" dirty="0" smtClean="0">
                <a:sym typeface="Symbol"/>
              </a:rPr>
              <a:t> x(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b="1" dirty="0" smtClean="0">
                <a:sym typeface="Symbol"/>
              </a:rPr>
              <a:t>u </a:t>
            </a:r>
            <a:r>
              <a:rPr lang="pt-BR" dirty="0" smtClean="0">
                <a:sym typeface="Symbol"/>
              </a:rPr>
              <a:t>)</a:t>
            </a:r>
            <a:r>
              <a:rPr lang="pt-BR" b="1" dirty="0" smtClean="0">
                <a:sym typeface="Symbol"/>
              </a:rPr>
              <a:t> </a:t>
            </a:r>
            <a:r>
              <a:rPr lang="pt-BR" dirty="0" smtClean="0">
                <a:sym typeface="Symbol"/>
              </a:rPr>
              <a:t>= </a:t>
            </a:r>
            <a:r>
              <a:rPr lang="pt-BR" baseline="30000" dirty="0" smtClean="0">
                <a:sym typeface="Symbol"/>
              </a:rPr>
              <a:t>2</a:t>
            </a:r>
            <a:r>
              <a:rPr lang="pt-BR" dirty="0" smtClean="0">
                <a:sym typeface="Symbol"/>
              </a:rPr>
              <a:t>(x </a:t>
            </a:r>
            <a:r>
              <a:rPr lang="pt-BR" b="1" dirty="0" smtClean="0">
                <a:sym typeface="Symbol"/>
              </a:rPr>
              <a:t>u</a:t>
            </a:r>
            <a:r>
              <a:rPr lang="pt-BR" dirty="0" smtClean="0">
                <a:sym typeface="Symbol"/>
              </a:rPr>
              <a:t>).</a:t>
            </a:r>
            <a:endParaRPr lang="pt-BR" dirty="0"/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/>
        </p:nvGraphicFramePr>
        <p:xfrm>
          <a:off x="4092575" y="4652963"/>
          <a:ext cx="2543175" cy="736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20" name="Equação" r:id="rId5" imgW="1358640" imgH="393480" progId="Equation.3">
                  <p:embed/>
                </p:oleObj>
              </mc:Choice>
              <mc:Fallback>
                <p:oleObj name="Equação" r:id="rId5" imgW="1358640" imgH="39348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92575" y="4652963"/>
                        <a:ext cx="2543175" cy="736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CaixaDeTexto 8"/>
          <p:cNvSpPr txBox="1"/>
          <p:nvPr/>
        </p:nvSpPr>
        <p:spPr>
          <a:xfrm>
            <a:off x="1043608" y="4787860"/>
            <a:ext cx="2853410" cy="369332"/>
          </a:xfrm>
          <a:prstGeom prst="rect">
            <a:avLst/>
          </a:prstGeom>
          <a:solidFill>
            <a:srgbClr val="FFC000"/>
          </a:solidFill>
        </p:spPr>
        <p:txBody>
          <a:bodyPr wrap="none" rtlCol="0">
            <a:spAutoFit/>
          </a:bodyPr>
          <a:lstStyle/>
          <a:p>
            <a:r>
              <a:rPr lang="pt-BR" dirty="0" smtClean="0"/>
              <a:t>Como exercício, mostre que:</a:t>
            </a:r>
            <a:endParaRPr lang="pt-BR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39552" y="2564904"/>
            <a:ext cx="8229600" cy="1143000"/>
          </a:xfrm>
        </p:spPr>
        <p:txBody>
          <a:bodyPr/>
          <a:lstStyle/>
          <a:p>
            <a:r>
              <a:rPr lang="pt-BR" dirty="0" smtClean="0"/>
              <a:t>FIM</a:t>
            </a:r>
            <a:endParaRPr lang="pt-BR" dirty="0"/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33B4C0-D91E-4DA2-9DAC-87B379BAA520}" type="slidenum">
              <a:rPr lang="pt-BR" smtClean="0"/>
              <a:pPr/>
              <a:t>28</a:t>
            </a:fld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1191</TotalTime>
  <Words>1121</Words>
  <Application>Microsoft Office PowerPoint</Application>
  <PresentationFormat>On-screen Show (4:3)</PresentationFormat>
  <Paragraphs>155</Paragraphs>
  <Slides>28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0" baseType="lpstr">
      <vt:lpstr>Tema do Office</vt:lpstr>
      <vt:lpstr>Equação</vt:lpstr>
      <vt:lpstr>Hidrodinâmica</vt:lpstr>
      <vt:lpstr> A viscosidade e a Equação de Navier-Stokes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 Equações de Navier-Stokes</vt:lpstr>
      <vt:lpstr>PowerPoint Presentation</vt:lpstr>
      <vt:lpstr>PowerPoint Presentation</vt:lpstr>
      <vt:lpstr>Relações constitutivas</vt:lpstr>
      <vt:lpstr>PowerPoint Presentation</vt:lpstr>
      <vt:lpstr>PowerPoint Presentation</vt:lpstr>
      <vt:lpstr>Função Dissipação</vt:lpstr>
      <vt:lpstr>PowerPoint Presentation</vt:lpstr>
      <vt:lpstr>PowerPoint Presentation</vt:lpstr>
      <vt:lpstr>PowerPoint Presentation</vt:lpstr>
      <vt:lpstr>Equação da vorticidade com a incorporação da viscosidade</vt:lpstr>
      <vt:lpstr>PowerPoint Presentation</vt:lpstr>
      <vt:lpstr>FIM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Hidrodinâmica</dc:title>
  <dc:creator>Helio Salim de Amorim</dc:creator>
  <cp:lastModifiedBy>Victor-PC</cp:lastModifiedBy>
  <cp:revision>135</cp:revision>
  <dcterms:created xsi:type="dcterms:W3CDTF">2011-05-15T00:47:51Z</dcterms:created>
  <dcterms:modified xsi:type="dcterms:W3CDTF">2017-04-11T10:53:48Z</dcterms:modified>
</cp:coreProperties>
</file>