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9" r:id="rId12"/>
    <p:sldId id="270" r:id="rId13"/>
    <p:sldId id="271" r:id="rId14"/>
    <p:sldId id="267" r:id="rId15"/>
    <p:sldId id="272" r:id="rId16"/>
    <p:sldId id="268" r:id="rId17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84862F-C5B1-4630-868B-C8146C0E0A21}" type="datetimeFigureOut">
              <a:rPr lang="pt-BR" smtClean="0"/>
              <a:pPr/>
              <a:t>11/04/2017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24E67D-DB17-4CDD-850C-AC761CC7F5BC}" type="slidenum">
              <a:rPr lang="pt-BR" smtClean="0"/>
              <a:pPr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83135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9B0BA-45FC-44DD-9826-95C87796B8A2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70E6-620D-47C5-9CF8-04E7069E94DE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B3BDF-3A4A-4A9A-A978-860C5B81DB1D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70E6-620D-47C5-9CF8-04E7069E94DE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A456E-2722-4C71-A570-A5D40CBDB963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70E6-620D-47C5-9CF8-04E7069E94DE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09CE7-D653-4D6C-8B5B-42248360D643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70E6-620D-47C5-9CF8-04E7069E94DE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A6F9A-A95B-4D6F-BC92-01E55C4FBFF2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70E6-620D-47C5-9CF8-04E7069E94DE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FD63C-B72F-422B-A48E-615A098FAC9B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70E6-620D-47C5-9CF8-04E7069E94DE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7F395-0DC2-409B-A2C0-BDC16EF6FB5A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70E6-620D-47C5-9CF8-04E7069E94DE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193CE-8841-4E2F-8E43-1BE3FEEC8BD5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70E6-620D-47C5-9CF8-04E7069E94DE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323DC-4E32-40B9-8DD2-7E92C646FE78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70E6-620D-47C5-9CF8-04E7069E94DE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E816B-94D9-4C7D-BFF6-45ECAD833926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70E6-620D-47C5-9CF8-04E7069E94DE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DCF1B-D1C6-4AEB-A9D8-ADD6C49A9089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70E6-620D-47C5-9CF8-04E7069E94DE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E282EC-50A4-4E16-8EFF-43CA82AA682D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C870E6-620D-47C5-9CF8-04E7069E94DE}" type="slidenum">
              <a:rPr lang="pt-BR" smtClean="0"/>
              <a:pPr/>
              <a:t>‹#›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6.jpeg"/><Relationship Id="rId4" Type="http://schemas.openxmlformats.org/officeDocument/2006/relationships/image" Target="../media/image5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7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8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0.wmf"/><Relationship Id="rId9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14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16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9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18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7.bin"/><Relationship Id="rId5" Type="http://schemas.openxmlformats.org/officeDocument/2006/relationships/image" Target="../media/image22.wmf"/><Relationship Id="rId4" Type="http://schemas.openxmlformats.org/officeDocument/2006/relationships/oleObject" Target="../embeddings/oleObject16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7" Type="http://schemas.openxmlformats.org/officeDocument/2006/relationships/image" Target="../media/image27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6.w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25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32.w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31.w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560" y="2276872"/>
            <a:ext cx="7772400" cy="1143000"/>
          </a:xfrm>
        </p:spPr>
        <p:txBody>
          <a:bodyPr/>
          <a:lstStyle/>
          <a:p>
            <a:r>
              <a:rPr lang="pt-BR" dirty="0" smtClean="0"/>
              <a:t>Hidrodinâmica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Aula 07</a:t>
            </a:r>
          </a:p>
          <a:p>
            <a:r>
              <a:rPr lang="pt-B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(1</a:t>
            </a:r>
            <a:r>
              <a:rPr lang="pt-BR" baseline="30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0</a:t>
            </a:r>
            <a:r>
              <a:rPr lang="pt-B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Sem./</a:t>
            </a:r>
            <a:r>
              <a:rPr lang="pt-B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2017)</a:t>
            </a:r>
            <a:endParaRPr lang="pt-BR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8436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F747B01-4D84-4F04-81EC-E64AF130A3ED}" type="slidenum">
              <a:rPr lang="en-US" smtClean="0"/>
              <a:pPr/>
              <a:t>1</a:t>
            </a:fld>
            <a:endParaRPr lang="en-US" dirty="0" smtClean="0"/>
          </a:p>
        </p:txBody>
      </p:sp>
      <p:sp>
        <p:nvSpPr>
          <p:cNvPr id="18437" name="Espaço Reservado para Rodapé 6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67544" y="1124744"/>
            <a:ext cx="8229600" cy="1143000"/>
          </a:xfrm>
        </p:spPr>
        <p:txBody>
          <a:bodyPr>
            <a:normAutofit/>
          </a:bodyPr>
          <a:lstStyle/>
          <a:p>
            <a:r>
              <a:rPr lang="pt-BR" sz="3200" dirty="0" smtClean="0"/>
              <a:t>Algumas propriedades importantes da vorticidade</a:t>
            </a:r>
            <a:endParaRPr lang="pt-BR" sz="3200" dirty="0"/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/>
        </p:nvGraphicFramePr>
        <p:xfrm>
          <a:off x="3347864" y="2924944"/>
          <a:ext cx="2268066" cy="7560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Equação" r:id="rId3" imgW="647640" imgH="215640" progId="Equation.3">
                  <p:embed/>
                </p:oleObj>
              </mc:Choice>
              <mc:Fallback>
                <p:oleObj name="Equação" r:id="rId3" imgW="647640" imgH="2156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7864" y="2924944"/>
                        <a:ext cx="2268066" cy="75602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70E6-620D-47C5-9CF8-04E7069E94DE}" type="slidenum">
              <a:rPr lang="pt-BR" smtClean="0"/>
              <a:pPr/>
              <a:t>2</a:t>
            </a:fld>
            <a:endParaRPr lang="pt-BR"/>
          </a:p>
        </p:txBody>
      </p:sp>
      <p:sp>
        <p:nvSpPr>
          <p:cNvPr id="7" name="Espaço Reservado para Rodapé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70E6-620D-47C5-9CF8-04E7069E94DE}" type="slidenum">
              <a:rPr lang="pt-BR" smtClean="0"/>
              <a:pPr/>
              <a:t>3</a:t>
            </a:fld>
            <a:endParaRPr lang="pt-BR"/>
          </a:p>
        </p:txBody>
      </p:sp>
      <p:pic>
        <p:nvPicPr>
          <p:cNvPr id="5" name="Imagem 4" descr="Figura5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87624" y="764704"/>
            <a:ext cx="2554224" cy="1231392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4860032" y="980728"/>
            <a:ext cx="374044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Definição: uma linha de vórtice e uma</a:t>
            </a:r>
          </a:p>
          <a:p>
            <a:r>
              <a:rPr lang="pt-BR" dirty="0" smtClean="0"/>
              <a:t>linha em que a vorticidade é tangente</a:t>
            </a:r>
          </a:p>
          <a:p>
            <a:r>
              <a:rPr lang="pt-BR" dirty="0" smtClean="0"/>
              <a:t>em toda a sua extensão.</a:t>
            </a:r>
            <a:endParaRPr lang="pt-BR" dirty="0"/>
          </a:p>
        </p:txBody>
      </p:sp>
      <p:sp>
        <p:nvSpPr>
          <p:cNvPr id="8" name="CaixaDeTexto 7"/>
          <p:cNvSpPr txBox="1"/>
          <p:nvPr/>
        </p:nvSpPr>
        <p:spPr>
          <a:xfrm>
            <a:off x="4211960" y="2564904"/>
            <a:ext cx="44302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Definição: tubo de vórtice é um tubo</a:t>
            </a:r>
          </a:p>
          <a:p>
            <a:r>
              <a:rPr lang="pt-BR" dirty="0" smtClean="0"/>
              <a:t>cuja superfície é gerada por linhas de vórtice.</a:t>
            </a:r>
            <a:endParaRPr lang="pt-BR" dirty="0"/>
          </a:p>
        </p:txBody>
      </p:sp>
      <p:pic>
        <p:nvPicPr>
          <p:cNvPr id="9" name="Imagem 8" descr="Figura52.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15616" y="2492896"/>
            <a:ext cx="2819388" cy="1975549"/>
          </a:xfrm>
          <a:prstGeom prst="rect">
            <a:avLst/>
          </a:prstGeom>
        </p:spPr>
      </p:pic>
      <p:graphicFrame>
        <p:nvGraphicFramePr>
          <p:cNvPr id="10" name="Objeto 9"/>
          <p:cNvGraphicFramePr>
            <a:graphicFrameLocks noChangeAspect="1"/>
          </p:cNvGraphicFramePr>
          <p:nvPr/>
        </p:nvGraphicFramePr>
        <p:xfrm>
          <a:off x="4067944" y="3645024"/>
          <a:ext cx="4479925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8" name="Equação" r:id="rId5" imgW="2984400" imgH="723600" progId="Equation.3">
                  <p:embed/>
                </p:oleObj>
              </mc:Choice>
              <mc:Fallback>
                <p:oleObj name="Equação" r:id="rId5" imgW="2984400" imgH="7236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7944" y="3645024"/>
                        <a:ext cx="4479925" cy="1085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dirty="0" smtClean="0"/>
              <a:t>Primeiro Teorema de </a:t>
            </a:r>
            <a:r>
              <a:rPr lang="pt-BR" sz="3200" dirty="0" err="1" smtClean="0"/>
              <a:t>Helmholtz</a:t>
            </a:r>
            <a:r>
              <a:rPr lang="pt-BR" sz="3200" dirty="0" smtClean="0"/>
              <a:t> </a:t>
            </a:r>
            <a:endParaRPr lang="pt-BR" sz="3200" dirty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70E6-620D-47C5-9CF8-04E7069E94DE}" type="slidenum">
              <a:rPr lang="pt-BR" smtClean="0"/>
              <a:pPr/>
              <a:t>4</a:t>
            </a:fld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683568" y="1844824"/>
            <a:ext cx="532132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Considere C uma curva fechada sobre a superfície de</a:t>
            </a:r>
          </a:p>
          <a:p>
            <a:r>
              <a:rPr lang="pt-BR" dirty="0" smtClean="0"/>
              <a:t>um tubo de vórtice. Considere que C não envolve o</a:t>
            </a:r>
          </a:p>
          <a:p>
            <a:r>
              <a:rPr lang="pt-BR" dirty="0" smtClean="0"/>
              <a:t>tubo de vórtice como indica o desenho ao lado.</a:t>
            </a:r>
          </a:p>
          <a:p>
            <a:r>
              <a:rPr lang="pt-BR" dirty="0" smtClean="0"/>
              <a:t>No instante de tempo t, podemos escrever o seguinte</a:t>
            </a:r>
          </a:p>
          <a:p>
            <a:r>
              <a:rPr lang="pt-BR" dirty="0" smtClean="0"/>
              <a:t>resultado baseado no Teorema de Kelvin e no Teorema</a:t>
            </a:r>
          </a:p>
          <a:p>
            <a:r>
              <a:rPr lang="pt-BR" dirty="0" smtClean="0"/>
              <a:t> de Stokes:</a:t>
            </a:r>
            <a:endParaRPr lang="pt-BR" dirty="0"/>
          </a:p>
        </p:txBody>
      </p:sp>
      <p:graphicFrame>
        <p:nvGraphicFramePr>
          <p:cNvPr id="6" name="Objeto 5"/>
          <p:cNvGraphicFramePr>
            <a:graphicFrameLocks noChangeAspect="1"/>
          </p:cNvGraphicFramePr>
          <p:nvPr/>
        </p:nvGraphicFramePr>
        <p:xfrm>
          <a:off x="1043608" y="3789040"/>
          <a:ext cx="4682843" cy="6783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2" name="Equação" r:id="rId3" imgW="2717640" imgH="393480" progId="Equation.3">
                  <p:embed/>
                </p:oleObj>
              </mc:Choice>
              <mc:Fallback>
                <p:oleObj name="Equação" r:id="rId3" imgW="2717640" imgH="393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3608" y="3789040"/>
                        <a:ext cx="4682843" cy="67835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aixaDeTexto 6"/>
          <p:cNvSpPr txBox="1"/>
          <p:nvPr/>
        </p:nvSpPr>
        <p:spPr>
          <a:xfrm>
            <a:off x="1691680" y="4797152"/>
            <a:ext cx="19484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Teorema de Stokes</a:t>
            </a:r>
            <a:endParaRPr lang="pt-BR" dirty="0"/>
          </a:p>
        </p:txBody>
      </p:sp>
      <p:sp>
        <p:nvSpPr>
          <p:cNvPr id="8" name="CaixaDeTexto 7"/>
          <p:cNvSpPr txBox="1"/>
          <p:nvPr/>
        </p:nvSpPr>
        <p:spPr>
          <a:xfrm>
            <a:off x="3203848" y="5445224"/>
            <a:ext cx="43545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i="1" dirty="0" smtClean="0"/>
              <a:t>A</a:t>
            </a:r>
            <a:r>
              <a:rPr lang="pt-BR" i="1" baseline="-25000" dirty="0" smtClean="0"/>
              <a:t>C</a:t>
            </a:r>
            <a:r>
              <a:rPr lang="pt-BR" dirty="0" smtClean="0"/>
              <a:t> faz parte da superfície do tubo de vórtice.</a:t>
            </a:r>
            <a:endParaRPr lang="pt-BR" dirty="0"/>
          </a:p>
        </p:txBody>
      </p:sp>
      <p:cxnSp>
        <p:nvCxnSpPr>
          <p:cNvPr id="10" name="Conector de seta reta 9"/>
          <p:cNvCxnSpPr/>
          <p:nvPr/>
        </p:nvCxnSpPr>
        <p:spPr>
          <a:xfrm rot="5400000">
            <a:off x="3959932" y="4905164"/>
            <a:ext cx="792088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de seta reta 13"/>
          <p:cNvCxnSpPr/>
          <p:nvPr/>
        </p:nvCxnSpPr>
        <p:spPr>
          <a:xfrm rot="5400000">
            <a:off x="2267744" y="4509120"/>
            <a:ext cx="432048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Imagem 15" descr="Figura75.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12160" y="1988840"/>
            <a:ext cx="2580881" cy="144016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70E6-620D-47C5-9CF8-04E7069E94DE}" type="slidenum">
              <a:rPr lang="pt-BR" smtClean="0"/>
              <a:pPr/>
              <a:t>5</a:t>
            </a:fld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827584" y="836712"/>
            <a:ext cx="720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Considere um instante de tempo posterior </a:t>
            </a:r>
            <a:r>
              <a:rPr lang="pt-BR" i="1" dirty="0" smtClean="0"/>
              <a:t>t’</a:t>
            </a:r>
            <a:r>
              <a:rPr lang="pt-BR" dirty="0" smtClean="0"/>
              <a:t>. Vamos admitir que a curva C evolua para a curva C’. Aplicando o Teorema de Kelvin podemos escrever:</a:t>
            </a:r>
            <a:endParaRPr lang="pt-BR" dirty="0"/>
          </a:p>
        </p:txBody>
      </p:sp>
      <p:graphicFrame>
        <p:nvGraphicFramePr>
          <p:cNvPr id="6" name="Objeto 5"/>
          <p:cNvGraphicFramePr>
            <a:graphicFrameLocks noChangeAspect="1"/>
          </p:cNvGraphicFramePr>
          <p:nvPr/>
        </p:nvGraphicFramePr>
        <p:xfrm>
          <a:off x="2867546" y="1844824"/>
          <a:ext cx="2928590" cy="150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6" name="Equação" r:id="rId3" imgW="1536480" imgH="787320" progId="Equation.3">
                  <p:embed/>
                </p:oleObj>
              </mc:Choice>
              <mc:Fallback>
                <p:oleObj name="Equação" r:id="rId3" imgW="1536480" imgH="78732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67546" y="1844824"/>
                        <a:ext cx="2928590" cy="1500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aixaDeTexto 6"/>
          <p:cNvSpPr txBox="1"/>
          <p:nvPr/>
        </p:nvSpPr>
        <p:spPr>
          <a:xfrm>
            <a:off x="899592" y="3717032"/>
            <a:ext cx="682565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Como C, e conseqüentemente C’, é uma curva fechada qualquer sobre</a:t>
            </a:r>
          </a:p>
          <a:p>
            <a:r>
              <a:rPr lang="pt-BR" dirty="0" smtClean="0"/>
              <a:t>um tubo de vórtice, devemos concluir que o tubo de vórtice se desloca</a:t>
            </a:r>
          </a:p>
          <a:p>
            <a:r>
              <a:rPr lang="pt-BR" dirty="0" smtClean="0"/>
              <a:t>e permanece como tubo de vórtice!</a:t>
            </a:r>
            <a:endParaRPr lang="pt-BR" dirty="0"/>
          </a:p>
        </p:txBody>
      </p:sp>
      <p:sp>
        <p:nvSpPr>
          <p:cNvPr id="8" name="CaixaDeTexto 7"/>
          <p:cNvSpPr txBox="1"/>
          <p:nvPr/>
        </p:nvSpPr>
        <p:spPr>
          <a:xfrm>
            <a:off x="2123728" y="5229200"/>
            <a:ext cx="4399538" cy="36933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t-BR" dirty="0" smtClean="0"/>
              <a:t>  Tubos de vórtice se deslocam com o fluido.</a:t>
            </a:r>
            <a:endParaRPr lang="pt-B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70E6-620D-47C5-9CF8-04E7069E94DE}" type="slidenum">
              <a:rPr lang="pt-BR" smtClean="0"/>
              <a:pPr/>
              <a:t>6</a:t>
            </a:fld>
            <a:endParaRPr lang="pt-BR"/>
          </a:p>
        </p:txBody>
      </p:sp>
      <p:sp>
        <p:nvSpPr>
          <p:cNvPr id="4" name="Título 3"/>
          <p:cNvSpPr txBox="1">
            <a:spLocks/>
          </p:cNvSpPr>
          <p:nvPr/>
        </p:nvSpPr>
        <p:spPr>
          <a:xfrm>
            <a:off x="1763688" y="476672"/>
            <a:ext cx="5472608" cy="634082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200" dirty="0" smtClean="0">
                <a:latin typeface="+mj-lt"/>
                <a:ea typeface="+mj-ea"/>
                <a:cs typeface="+mj-cs"/>
              </a:rPr>
              <a:t>Segundo</a:t>
            </a:r>
            <a:r>
              <a:rPr kumimoji="0" lang="pt-B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Teorema de </a:t>
            </a:r>
            <a:r>
              <a:rPr kumimoji="0" lang="pt-BR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Helmholtz</a:t>
            </a:r>
            <a:r>
              <a:rPr kumimoji="0" lang="pt-B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827584" y="1268760"/>
            <a:ext cx="5219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A </a:t>
            </a:r>
            <a:r>
              <a:rPr lang="pt-BR" b="1" i="1" dirty="0" smtClean="0"/>
              <a:t>intensidade de um tubo de vórtice</a:t>
            </a:r>
            <a:r>
              <a:rPr lang="pt-BR" dirty="0" smtClean="0"/>
              <a:t> é definida como,</a:t>
            </a:r>
            <a:endParaRPr lang="pt-BR" dirty="0"/>
          </a:p>
        </p:txBody>
      </p:sp>
      <p:graphicFrame>
        <p:nvGraphicFramePr>
          <p:cNvPr id="6" name="Objeto 5"/>
          <p:cNvGraphicFramePr>
            <a:graphicFrameLocks noChangeAspect="1"/>
          </p:cNvGraphicFramePr>
          <p:nvPr/>
        </p:nvGraphicFramePr>
        <p:xfrm>
          <a:off x="2627784" y="1772816"/>
          <a:ext cx="3576398" cy="720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2" name="Equação" r:id="rId3" imgW="1892160" imgH="380880" progId="Equation.3">
                  <p:embed/>
                </p:oleObj>
              </mc:Choice>
              <mc:Fallback>
                <p:oleObj name="Equação" r:id="rId3" imgW="1892160" imgH="3808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784" y="1772816"/>
                        <a:ext cx="3576398" cy="7200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aixaDeTexto 6"/>
          <p:cNvSpPr txBox="1"/>
          <p:nvPr/>
        </p:nvSpPr>
        <p:spPr>
          <a:xfrm>
            <a:off x="539552" y="2564904"/>
            <a:ext cx="810670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onde S é qualquer superfície seccionando o tubo de vórtice, limitado pela curva</a:t>
            </a:r>
          </a:p>
          <a:p>
            <a:r>
              <a:rPr lang="pt-BR" dirty="0" smtClean="0"/>
              <a:t>fechada C, envolvendo o tubo. Se C’ é a evolução temporal da curva C, pelo Teorema</a:t>
            </a:r>
          </a:p>
          <a:p>
            <a:r>
              <a:rPr lang="pt-BR" dirty="0" smtClean="0"/>
              <a:t>de Kelvin a circulação permanece constante e daí a intensidade do tubo de vórtice,</a:t>
            </a:r>
          </a:p>
          <a:p>
            <a:r>
              <a:rPr lang="pt-BR" dirty="0" smtClean="0"/>
              <a:t>isto é,</a:t>
            </a:r>
          </a:p>
        </p:txBody>
      </p:sp>
      <p:graphicFrame>
        <p:nvGraphicFramePr>
          <p:cNvPr id="8" name="Objeto 7"/>
          <p:cNvGraphicFramePr>
            <a:graphicFrameLocks noChangeAspect="1"/>
          </p:cNvGraphicFramePr>
          <p:nvPr/>
        </p:nvGraphicFramePr>
        <p:xfrm>
          <a:off x="3059832" y="3789040"/>
          <a:ext cx="2856318" cy="720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3" name="Equação" r:id="rId5" imgW="1511280" imgH="380880" progId="Equation.3">
                  <p:embed/>
                </p:oleObj>
              </mc:Choice>
              <mc:Fallback>
                <p:oleObj name="Equação" r:id="rId5" imgW="1511280" imgH="3808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832" y="3789040"/>
                        <a:ext cx="2856318" cy="7200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aixaDeTexto 8"/>
          <p:cNvSpPr txBox="1"/>
          <p:nvPr/>
        </p:nvSpPr>
        <p:spPr>
          <a:xfrm>
            <a:off x="1187624" y="4941168"/>
            <a:ext cx="7033849" cy="36933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t-BR" dirty="0" smtClean="0"/>
              <a:t>  A intensidade de um tubo de vórtice é constante em relação ao tempo.</a:t>
            </a:r>
            <a:endParaRPr lang="pt-B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70E6-620D-47C5-9CF8-04E7069E94DE}" type="slidenum">
              <a:rPr lang="pt-BR" smtClean="0"/>
              <a:pPr/>
              <a:t>7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683568" y="476672"/>
            <a:ext cx="724198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Se consideramos agora uma superfície fechada consistindo de um tubo</a:t>
            </a:r>
          </a:p>
          <a:p>
            <a:r>
              <a:rPr lang="pt-BR" dirty="0" smtClean="0"/>
              <a:t>de vórtice A com duas tampas S</a:t>
            </a:r>
            <a:r>
              <a:rPr lang="pt-BR" baseline="-25000" dirty="0" smtClean="0"/>
              <a:t>1</a:t>
            </a:r>
            <a:r>
              <a:rPr lang="pt-BR" dirty="0" smtClean="0"/>
              <a:t> e S</a:t>
            </a:r>
            <a:r>
              <a:rPr lang="pt-BR" baseline="-25000" dirty="0" smtClean="0"/>
              <a:t>2</a:t>
            </a:r>
            <a:r>
              <a:rPr lang="pt-BR" dirty="0" smtClean="0"/>
              <a:t> limitadas pelas curvas fechadas C</a:t>
            </a:r>
            <a:r>
              <a:rPr lang="pt-BR" baseline="-25000" dirty="0" smtClean="0"/>
              <a:t>1</a:t>
            </a:r>
            <a:r>
              <a:rPr lang="pt-BR" dirty="0" smtClean="0"/>
              <a:t> e C</a:t>
            </a:r>
            <a:r>
              <a:rPr lang="pt-BR" baseline="-25000" dirty="0" smtClean="0"/>
              <a:t>2</a:t>
            </a:r>
          </a:p>
          <a:p>
            <a:r>
              <a:rPr lang="pt-BR" dirty="0" smtClean="0"/>
              <a:t>podemos verificar a seguinte conseqüência,</a:t>
            </a:r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/>
        </p:nvGraphicFramePr>
        <p:xfrm>
          <a:off x="683568" y="1484784"/>
          <a:ext cx="5126022" cy="11014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8" name="Equação" r:id="rId3" imgW="3073320" imgH="660240" progId="Equation.3">
                  <p:embed/>
                </p:oleObj>
              </mc:Choice>
              <mc:Fallback>
                <p:oleObj name="Equação" r:id="rId3" imgW="3073320" imgH="6602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1484784"/>
                        <a:ext cx="5126022" cy="110145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827584" y="2780928"/>
            <a:ext cx="1292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Por sua vez,</a:t>
            </a:r>
            <a:endParaRPr lang="pt-BR" dirty="0"/>
          </a:p>
        </p:txBody>
      </p:sp>
      <p:graphicFrame>
        <p:nvGraphicFramePr>
          <p:cNvPr id="7" name="Objeto 6"/>
          <p:cNvGraphicFramePr>
            <a:graphicFrameLocks noChangeAspect="1"/>
          </p:cNvGraphicFramePr>
          <p:nvPr/>
        </p:nvGraphicFramePr>
        <p:xfrm>
          <a:off x="1997075" y="3284538"/>
          <a:ext cx="5068888" cy="677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9" name="Equação" r:id="rId5" imgW="2755800" imgH="368280" progId="Equation.3">
                  <p:embed/>
                </p:oleObj>
              </mc:Choice>
              <mc:Fallback>
                <p:oleObj name="Equação" r:id="rId5" imgW="2755800" imgH="3682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7075" y="3284538"/>
                        <a:ext cx="5068888" cy="677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CaixaDeTexto 7"/>
          <p:cNvSpPr txBox="1"/>
          <p:nvPr/>
        </p:nvSpPr>
        <p:spPr>
          <a:xfrm>
            <a:off x="899592" y="4077072"/>
            <a:ext cx="792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Assim,</a:t>
            </a:r>
            <a:endParaRPr lang="pt-BR" dirty="0"/>
          </a:p>
        </p:txBody>
      </p:sp>
      <p:graphicFrame>
        <p:nvGraphicFramePr>
          <p:cNvPr id="9" name="Objeto 8"/>
          <p:cNvGraphicFramePr>
            <a:graphicFrameLocks noChangeAspect="1"/>
          </p:cNvGraphicFramePr>
          <p:nvPr/>
        </p:nvGraphicFramePr>
        <p:xfrm>
          <a:off x="2771800" y="4437112"/>
          <a:ext cx="3716543" cy="720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0" name="Equação" r:id="rId7" imgW="2031840" imgH="393480" progId="Equation.3">
                  <p:embed/>
                </p:oleObj>
              </mc:Choice>
              <mc:Fallback>
                <p:oleObj name="Equação" r:id="rId7" imgW="2031840" imgH="3934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1800" y="4437112"/>
                        <a:ext cx="3716543" cy="7200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CaixaDeTexto 9"/>
          <p:cNvSpPr txBox="1"/>
          <p:nvPr/>
        </p:nvSpPr>
        <p:spPr>
          <a:xfrm>
            <a:off x="899592" y="5301208"/>
            <a:ext cx="7537000" cy="923330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t-BR" dirty="0" smtClean="0"/>
              <a:t>  A intensidade de tubos de vórtice é a mesma em qualquer seção transversal.</a:t>
            </a:r>
          </a:p>
          <a:p>
            <a:pPr>
              <a:buFont typeface="Arial" charset="0"/>
              <a:buChar char="•"/>
            </a:pPr>
            <a:r>
              <a:rPr lang="pt-BR" dirty="0" smtClean="0"/>
              <a:t>  Tubos de vórtice não podem terminar dentro do fluido. Suas extremidades</a:t>
            </a:r>
          </a:p>
          <a:p>
            <a:r>
              <a:rPr lang="pt-BR" dirty="0" smtClean="0"/>
              <a:t>   devem estar numa interface sólida ou então formarem um anel fechado.</a:t>
            </a:r>
          </a:p>
        </p:txBody>
      </p:sp>
      <p:pic>
        <p:nvPicPr>
          <p:cNvPr id="11" name="Imagem 10" descr="Figura77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228184" y="1700808"/>
            <a:ext cx="2333232" cy="128521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dirty="0" smtClean="0"/>
              <a:t>Equação da vorticidade</a:t>
            </a:r>
            <a:endParaRPr lang="pt-BR" sz="3200" dirty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70E6-620D-47C5-9CF8-04E7069E94DE}" type="slidenum">
              <a:rPr lang="pt-BR" smtClean="0"/>
              <a:pPr/>
              <a:t>8</a:t>
            </a:fld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755576" y="1556792"/>
            <a:ext cx="77332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É procedente perguntar como a vorticidade evolui num fluido em que a equação</a:t>
            </a:r>
          </a:p>
          <a:p>
            <a:r>
              <a:rPr lang="pt-BR" dirty="0" smtClean="0"/>
              <a:t>de </a:t>
            </a:r>
            <a:r>
              <a:rPr lang="pt-BR" dirty="0" err="1" smtClean="0"/>
              <a:t>Euler</a:t>
            </a:r>
            <a:r>
              <a:rPr lang="pt-BR" dirty="0" smtClean="0"/>
              <a:t> possa ser aplicada. Vamos considerar, por simplicidade, que o fluido é</a:t>
            </a:r>
          </a:p>
          <a:p>
            <a:r>
              <a:rPr lang="pt-BR" dirty="0" smtClean="0"/>
              <a:t>Incompressível e que a força externa por unidade de volume seja apenas o peso. </a:t>
            </a:r>
            <a:endParaRPr lang="pt-BR" dirty="0"/>
          </a:p>
        </p:txBody>
      </p:sp>
      <p:graphicFrame>
        <p:nvGraphicFramePr>
          <p:cNvPr id="7" name="Objeto 6"/>
          <p:cNvGraphicFramePr>
            <a:graphicFrameLocks noChangeAspect="1"/>
          </p:cNvGraphicFramePr>
          <p:nvPr/>
        </p:nvGraphicFramePr>
        <p:xfrm>
          <a:off x="3227388" y="2708275"/>
          <a:ext cx="3013075" cy="1225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0" name="Equação" r:id="rId3" imgW="1625400" imgH="660240" progId="Equation.3">
                  <p:embed/>
                </p:oleObj>
              </mc:Choice>
              <mc:Fallback>
                <p:oleObj name="Equação" r:id="rId3" imgW="1625400" imgH="6602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27388" y="2708275"/>
                        <a:ext cx="3013075" cy="1225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CaixaDeTexto 7"/>
          <p:cNvSpPr txBox="1"/>
          <p:nvPr/>
        </p:nvSpPr>
        <p:spPr>
          <a:xfrm>
            <a:off x="827584" y="4365104"/>
            <a:ext cx="46447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Vamos tomar o rotacional da equação de </a:t>
            </a:r>
            <a:r>
              <a:rPr lang="pt-BR" dirty="0" err="1" smtClean="0"/>
              <a:t>Euler</a:t>
            </a:r>
            <a:r>
              <a:rPr lang="pt-BR" dirty="0" smtClean="0"/>
              <a:t>:</a:t>
            </a:r>
            <a:endParaRPr lang="pt-BR" dirty="0"/>
          </a:p>
        </p:txBody>
      </p:sp>
      <p:graphicFrame>
        <p:nvGraphicFramePr>
          <p:cNvPr id="21507" name="Object 3"/>
          <p:cNvGraphicFramePr>
            <a:graphicFrameLocks noChangeAspect="1"/>
          </p:cNvGraphicFramePr>
          <p:nvPr/>
        </p:nvGraphicFramePr>
        <p:xfrm>
          <a:off x="2786063" y="5021263"/>
          <a:ext cx="4189412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1" name="Equação" r:id="rId5" imgW="2260440" imgH="419040" progId="Equation.3">
                  <p:embed/>
                </p:oleObj>
              </mc:Choice>
              <mc:Fallback>
                <p:oleObj name="Equação" r:id="rId5" imgW="2260440" imgH="4190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6063" y="5021263"/>
                        <a:ext cx="4189412" cy="777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/>
          <p:cNvSpPr/>
          <p:nvPr/>
        </p:nvSpPr>
        <p:spPr>
          <a:xfrm>
            <a:off x="4139952" y="3861048"/>
            <a:ext cx="2952328" cy="2088232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70E6-620D-47C5-9CF8-04E7069E94DE}" type="slidenum">
              <a:rPr lang="pt-BR" smtClean="0"/>
              <a:pPr/>
              <a:t>9</a:t>
            </a:fld>
            <a:endParaRPr lang="pt-BR"/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/>
        </p:nvGraphicFramePr>
        <p:xfrm>
          <a:off x="3055938" y="836613"/>
          <a:ext cx="3622675" cy="167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4" name="Equação" r:id="rId3" imgW="1955520" imgH="901440" progId="Equation.3">
                  <p:embed/>
                </p:oleObj>
              </mc:Choice>
              <mc:Fallback>
                <p:oleObj name="Equação" r:id="rId3" imgW="1955520" imgH="9014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5938" y="836613"/>
                        <a:ext cx="3622675" cy="1673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899592" y="1988840"/>
            <a:ext cx="1330044" cy="646331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pt-BR" dirty="0" smtClean="0"/>
              <a:t>Exercício:</a:t>
            </a:r>
          </a:p>
          <a:p>
            <a:r>
              <a:rPr lang="pt-BR" dirty="0" smtClean="0"/>
              <a:t>Mostre que,</a:t>
            </a:r>
            <a:endParaRPr lang="pt-BR" dirty="0"/>
          </a:p>
        </p:txBody>
      </p:sp>
      <p:sp>
        <p:nvSpPr>
          <p:cNvPr id="9" name="Seta para a direita 8"/>
          <p:cNvSpPr/>
          <p:nvPr/>
        </p:nvSpPr>
        <p:spPr>
          <a:xfrm>
            <a:off x="2411760" y="2132856"/>
            <a:ext cx="648072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CaixaDeTexto 9"/>
          <p:cNvSpPr txBox="1"/>
          <p:nvPr/>
        </p:nvSpPr>
        <p:spPr>
          <a:xfrm>
            <a:off x="899592" y="3356992"/>
            <a:ext cx="5960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Desde que </a:t>
            </a:r>
            <a:r>
              <a:rPr lang="pt-BR" dirty="0" smtClean="0">
                <a:sym typeface="Symbol"/>
              </a:rPr>
              <a:t> X f= 0 para qualquer função escalar, obtemos:</a:t>
            </a:r>
            <a:endParaRPr lang="pt-BR" dirty="0"/>
          </a:p>
        </p:txBody>
      </p:sp>
      <p:graphicFrame>
        <p:nvGraphicFramePr>
          <p:cNvPr id="11" name="Objeto 10"/>
          <p:cNvGraphicFramePr>
            <a:graphicFrameLocks noChangeAspect="1"/>
          </p:cNvGraphicFramePr>
          <p:nvPr/>
        </p:nvGraphicFramePr>
        <p:xfrm>
          <a:off x="4343400" y="3962400"/>
          <a:ext cx="2524125" cy="188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5" name="Equação" r:id="rId5" imgW="1460160" imgH="1091880" progId="Equation.3">
                  <p:embed/>
                </p:oleObj>
              </mc:Choice>
              <mc:Fallback>
                <p:oleObj name="Equação" r:id="rId5" imgW="1460160" imgH="10918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3962400"/>
                        <a:ext cx="2524125" cy="1887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CaixaDeTexto 12"/>
          <p:cNvSpPr txBox="1"/>
          <p:nvPr/>
        </p:nvSpPr>
        <p:spPr>
          <a:xfrm>
            <a:off x="971600" y="4653136"/>
            <a:ext cx="2368534" cy="36933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pt-BR" dirty="0" smtClean="0"/>
              <a:t>Equação da vorticidade</a:t>
            </a:r>
            <a:endParaRPr lang="pt-B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3923928" y="4149080"/>
            <a:ext cx="1224136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70E6-620D-47C5-9CF8-04E7069E94DE}" type="slidenum">
              <a:rPr lang="pt-BR" smtClean="0"/>
              <a:pPr/>
              <a:t>10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1043608" y="908720"/>
            <a:ext cx="66915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Em duas dimensões a equação da vorticidade ganha uma significativa</a:t>
            </a:r>
          </a:p>
          <a:p>
            <a:r>
              <a:rPr lang="pt-BR" dirty="0" smtClean="0"/>
              <a:t>simplificação:</a:t>
            </a:r>
            <a:endParaRPr lang="pt-BR" dirty="0"/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/>
        </p:nvGraphicFramePr>
        <p:xfrm>
          <a:off x="1619672" y="1772816"/>
          <a:ext cx="5387975" cy="481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8" name="Equação" r:id="rId3" imgW="2705040" imgH="241200" progId="Equation.3">
                  <p:embed/>
                </p:oleObj>
              </mc:Choice>
              <mc:Fallback>
                <p:oleObj name="Equação" r:id="rId3" imgW="2705040" imgH="241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672" y="1772816"/>
                        <a:ext cx="5387975" cy="4810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1138253" y="2636912"/>
            <a:ext cx="44837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O termo (</a:t>
            </a:r>
            <a:r>
              <a:rPr lang="pt-BR" b="1" dirty="0" smtClean="0">
                <a:sym typeface="Symbol"/>
              </a:rPr>
              <a:t></a:t>
            </a:r>
            <a:r>
              <a:rPr lang="pt-BR" dirty="0" smtClean="0">
                <a:sym typeface="Symbol"/>
              </a:rPr>
              <a:t>.)</a:t>
            </a:r>
            <a:r>
              <a:rPr lang="pt-BR" b="1" dirty="0" smtClean="0">
                <a:sym typeface="Symbol"/>
              </a:rPr>
              <a:t>u </a:t>
            </a:r>
            <a:r>
              <a:rPr lang="pt-BR" dirty="0" smtClean="0">
                <a:sym typeface="Symbol"/>
              </a:rPr>
              <a:t>na equação da vorticidade é,</a:t>
            </a:r>
            <a:endParaRPr lang="pt-BR" b="1" dirty="0"/>
          </a:p>
        </p:txBody>
      </p:sp>
      <p:graphicFrame>
        <p:nvGraphicFramePr>
          <p:cNvPr id="7" name="Objeto 6"/>
          <p:cNvGraphicFramePr>
            <a:graphicFrameLocks noChangeAspect="1"/>
          </p:cNvGraphicFramePr>
          <p:nvPr/>
        </p:nvGraphicFramePr>
        <p:xfrm>
          <a:off x="2699792" y="3429000"/>
          <a:ext cx="3862248" cy="14401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9" name="Equação" r:id="rId5" imgW="2247840" imgH="838080" progId="Equation.3">
                  <p:embed/>
                </p:oleObj>
              </mc:Choice>
              <mc:Fallback>
                <p:oleObj name="Equação" r:id="rId5" imgW="2247840" imgH="8380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9792" y="3429000"/>
                        <a:ext cx="3862248" cy="144016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CaixaDeTexto 7"/>
          <p:cNvSpPr txBox="1"/>
          <p:nvPr/>
        </p:nvSpPr>
        <p:spPr>
          <a:xfrm>
            <a:off x="5796136" y="4293096"/>
            <a:ext cx="2649571" cy="36933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pt-BR" dirty="0" smtClean="0"/>
              <a:t>A vorticidade se conserva!</a:t>
            </a:r>
            <a:endParaRPr lang="pt-B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70E6-620D-47C5-9CF8-04E7069E94DE}" type="slidenum">
              <a:rPr lang="pt-BR" smtClean="0"/>
              <a:pPr/>
              <a:t>11</a:t>
            </a:fld>
            <a:endParaRPr lang="pt-BR"/>
          </a:p>
        </p:txBody>
      </p:sp>
      <p:pic>
        <p:nvPicPr>
          <p:cNvPr id="4" name="Imagem 3" descr="Figura79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7624" y="3789040"/>
            <a:ext cx="3654999" cy="1976683"/>
          </a:xfrm>
          <a:prstGeom prst="rect">
            <a:avLst/>
          </a:prstGeom>
        </p:spPr>
      </p:pic>
      <p:pic>
        <p:nvPicPr>
          <p:cNvPr id="5" name="Imagem 4" descr="Figura78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19672" y="476672"/>
            <a:ext cx="2936048" cy="2700536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4932041" y="980728"/>
            <a:ext cx="36724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/>
              <a:t>Os gráficos mostram a variação da velocidade (tangencial) em um furacão (ciclone, tornado).</a:t>
            </a:r>
            <a:endParaRPr lang="pt-BR" sz="1600" dirty="0"/>
          </a:p>
        </p:txBody>
      </p:sp>
      <p:sp>
        <p:nvSpPr>
          <p:cNvPr id="7" name="CaixaDeTexto 6"/>
          <p:cNvSpPr txBox="1"/>
          <p:nvPr/>
        </p:nvSpPr>
        <p:spPr>
          <a:xfrm>
            <a:off x="5220072" y="2636912"/>
            <a:ext cx="367081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No centro (olho) há uma tendência</a:t>
            </a:r>
          </a:p>
          <a:p>
            <a:r>
              <a:rPr lang="pt-BR" dirty="0" smtClean="0"/>
              <a:t>a ser um fluxo rotacional. No exterior</a:t>
            </a:r>
          </a:p>
          <a:p>
            <a:r>
              <a:rPr lang="pt-BR" dirty="0" smtClean="0"/>
              <a:t>o fluxo tende a ser irrotacional</a:t>
            </a:r>
            <a:endParaRPr lang="pt-BR" dirty="0"/>
          </a:p>
        </p:txBody>
      </p:sp>
      <p:cxnSp>
        <p:nvCxnSpPr>
          <p:cNvPr id="9" name="Conector de seta reta 8"/>
          <p:cNvCxnSpPr/>
          <p:nvPr/>
        </p:nvCxnSpPr>
        <p:spPr>
          <a:xfrm flipH="1">
            <a:off x="3419872" y="3212976"/>
            <a:ext cx="1728192" cy="864096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70E6-620D-47C5-9CF8-04E7069E94DE}" type="slidenum">
              <a:rPr lang="pt-BR" smtClean="0"/>
              <a:pPr/>
              <a:t>12</a:t>
            </a:fld>
            <a:endParaRPr lang="pt-BR"/>
          </a:p>
        </p:txBody>
      </p:sp>
      <p:pic>
        <p:nvPicPr>
          <p:cNvPr id="4" name="Imagem 3" descr="Figura79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19672" y="1916832"/>
            <a:ext cx="5777458" cy="3311470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1187624" y="836712"/>
            <a:ext cx="72702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O comportamento manifestado por um furacão pode ser aproximadamente</a:t>
            </a:r>
          </a:p>
          <a:p>
            <a:r>
              <a:rPr lang="pt-BR" dirty="0" smtClean="0"/>
              <a:t>descrito pelo </a:t>
            </a:r>
            <a:r>
              <a:rPr lang="pt-BR" b="1" dirty="0" smtClean="0"/>
              <a:t>vortex </a:t>
            </a:r>
            <a:r>
              <a:rPr lang="pt-BR" b="1" dirty="0" err="1" smtClean="0"/>
              <a:t>Rankine</a:t>
            </a:r>
            <a:r>
              <a:rPr lang="pt-BR" dirty="0" smtClean="0"/>
              <a:t>, mostrado abaixo.</a:t>
            </a:r>
            <a:endParaRPr lang="pt-BR" dirty="0"/>
          </a:p>
        </p:txBody>
      </p:sp>
      <p:graphicFrame>
        <p:nvGraphicFramePr>
          <p:cNvPr id="6" name="Objeto 5"/>
          <p:cNvGraphicFramePr>
            <a:graphicFrameLocks noChangeAspect="1"/>
          </p:cNvGraphicFramePr>
          <p:nvPr/>
        </p:nvGraphicFramePr>
        <p:xfrm>
          <a:off x="1763688" y="4437112"/>
          <a:ext cx="1008112" cy="3780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2" name="Equação" r:id="rId4" imgW="609480" imgH="228600" progId="Equation.3">
                  <p:embed/>
                </p:oleObj>
              </mc:Choice>
              <mc:Fallback>
                <p:oleObj name="Equação" r:id="rId4" imgW="609480" imgH="2286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688" y="4437112"/>
                        <a:ext cx="1008112" cy="37804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o 6"/>
          <p:cNvGraphicFramePr>
            <a:graphicFrameLocks noChangeAspect="1"/>
          </p:cNvGraphicFramePr>
          <p:nvPr/>
        </p:nvGraphicFramePr>
        <p:xfrm>
          <a:off x="3635896" y="2924944"/>
          <a:ext cx="819565" cy="360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3" name="Equação" r:id="rId6" imgW="558720" imgH="228600" progId="Equation.3">
                  <p:embed/>
                </p:oleObj>
              </mc:Choice>
              <mc:Fallback>
                <p:oleObj name="Equação" r:id="rId6" imgW="558720" imgH="2286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5896" y="2924944"/>
                        <a:ext cx="819565" cy="36004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70E6-620D-47C5-9CF8-04E7069E94DE}" type="slidenum">
              <a:rPr lang="pt-BR" smtClean="0"/>
              <a:pPr/>
              <a:t>13</a:t>
            </a:fld>
            <a:endParaRPr lang="pt-BR"/>
          </a:p>
        </p:txBody>
      </p:sp>
      <p:graphicFrame>
        <p:nvGraphicFramePr>
          <p:cNvPr id="4" name="Objeto 3"/>
          <p:cNvGraphicFramePr>
            <a:graphicFrameLocks noChangeAspect="1"/>
          </p:cNvGraphicFramePr>
          <p:nvPr/>
        </p:nvGraphicFramePr>
        <p:xfrm>
          <a:off x="611560" y="620688"/>
          <a:ext cx="5366991" cy="1382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6" name="Equação" r:id="rId3" imgW="2908080" imgH="749160" progId="Equation.3">
                  <p:embed/>
                </p:oleObj>
              </mc:Choice>
              <mc:Fallback>
                <p:oleObj name="Equação" r:id="rId3" imgW="2908080" imgH="74916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620688"/>
                        <a:ext cx="5366991" cy="13827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aixaDeTexto 4"/>
          <p:cNvSpPr txBox="1"/>
          <p:nvPr/>
        </p:nvSpPr>
        <p:spPr>
          <a:xfrm>
            <a:off x="6588224" y="650565"/>
            <a:ext cx="1700978" cy="64633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pt-BR" dirty="0" smtClean="0"/>
              <a:t>Fluxo tipo corpo</a:t>
            </a:r>
          </a:p>
          <a:p>
            <a:r>
              <a:rPr lang="pt-BR" dirty="0" smtClean="0"/>
              <a:t>rígido.</a:t>
            </a:r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>
            <a:off x="5882293" y="1556792"/>
            <a:ext cx="2722155" cy="64633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pt-BR" dirty="0" smtClean="0"/>
              <a:t>Linha de vortex. A linha de </a:t>
            </a:r>
          </a:p>
          <a:p>
            <a:r>
              <a:rPr lang="pt-BR" dirty="0" smtClean="0"/>
              <a:t>vortex é irrotacional!</a:t>
            </a:r>
            <a:endParaRPr lang="pt-BR" dirty="0"/>
          </a:p>
        </p:txBody>
      </p:sp>
      <p:graphicFrame>
        <p:nvGraphicFramePr>
          <p:cNvPr id="7" name="Objeto 6"/>
          <p:cNvGraphicFramePr>
            <a:graphicFrameLocks noChangeAspect="1"/>
          </p:cNvGraphicFramePr>
          <p:nvPr/>
        </p:nvGraphicFramePr>
        <p:xfrm>
          <a:off x="683568" y="2924944"/>
          <a:ext cx="2457494" cy="11942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7" name="Equação" r:id="rId5" imgW="1358640" imgH="660240" progId="Equation.3">
                  <p:embed/>
                </p:oleObj>
              </mc:Choice>
              <mc:Fallback>
                <p:oleObj name="Equação" r:id="rId5" imgW="1358640" imgH="6602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2924944"/>
                        <a:ext cx="2457494" cy="119429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CaixaDeTexto 7"/>
          <p:cNvSpPr txBox="1"/>
          <p:nvPr/>
        </p:nvSpPr>
        <p:spPr>
          <a:xfrm>
            <a:off x="1259632" y="2420888"/>
            <a:ext cx="1598899" cy="3693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pt-BR" dirty="0" smtClean="0"/>
              <a:t>Vortex </a:t>
            </a:r>
            <a:r>
              <a:rPr lang="pt-BR" dirty="0" err="1" smtClean="0"/>
              <a:t>Rankine</a:t>
            </a:r>
            <a:endParaRPr lang="pt-BR" dirty="0"/>
          </a:p>
        </p:txBody>
      </p:sp>
      <p:pic>
        <p:nvPicPr>
          <p:cNvPr id="9" name="Imagem 8" descr="Figura7_10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932040" y="2492896"/>
            <a:ext cx="3375850" cy="3387310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1619672" y="4869160"/>
            <a:ext cx="27494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Um tubo de vortex </a:t>
            </a:r>
            <a:r>
              <a:rPr lang="pt-BR" dirty="0" err="1" smtClean="0"/>
              <a:t>Rankine</a:t>
            </a:r>
            <a:endParaRPr lang="pt-BR" dirty="0" smtClean="0"/>
          </a:p>
          <a:p>
            <a:r>
              <a:rPr lang="pt-BR" dirty="0" smtClean="0"/>
              <a:t>com máximo diâmetro</a:t>
            </a:r>
            <a:endParaRPr lang="pt-BR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70E6-620D-47C5-9CF8-04E7069E94DE}" type="slidenum">
              <a:rPr lang="pt-BR" smtClean="0"/>
              <a:pPr/>
              <a:t>14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899592" y="836712"/>
            <a:ext cx="62058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Exemplo de linhas de vortex: vórtices atrás das asas de um avião.</a:t>
            </a:r>
            <a:endParaRPr lang="pt-BR" dirty="0"/>
          </a:p>
        </p:txBody>
      </p:sp>
      <p:pic>
        <p:nvPicPr>
          <p:cNvPr id="5" name="Imagem 4" descr="figura7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9592" y="1412776"/>
            <a:ext cx="2532888" cy="1431036"/>
          </a:xfrm>
          <a:prstGeom prst="rect">
            <a:avLst/>
          </a:prstGeom>
        </p:spPr>
      </p:pic>
      <p:pic>
        <p:nvPicPr>
          <p:cNvPr id="6" name="Imagem 5" descr="390px-F-15_wingtip_vortic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4048" y="1556792"/>
            <a:ext cx="2448272" cy="3760295"/>
          </a:xfrm>
          <a:prstGeom prst="rect">
            <a:avLst/>
          </a:prstGeom>
        </p:spPr>
      </p:pic>
      <p:pic>
        <p:nvPicPr>
          <p:cNvPr id="7" name="Imagem 6" descr="737px-Airplane_vortex_edit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43608" y="2924944"/>
            <a:ext cx="3528392" cy="286771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70E6-620D-47C5-9CF8-04E7069E94DE}" type="slidenum">
              <a:rPr lang="pt-BR" smtClean="0"/>
              <a:pPr/>
              <a:t>15</a:t>
            </a:fld>
            <a:endParaRPr lang="pt-BR"/>
          </a:p>
        </p:txBody>
      </p:sp>
      <p:graphicFrame>
        <p:nvGraphicFramePr>
          <p:cNvPr id="28674" name="Object 2"/>
          <p:cNvGraphicFramePr>
            <a:graphicFrameLocks noChangeAspect="1"/>
          </p:cNvGraphicFramePr>
          <p:nvPr/>
        </p:nvGraphicFramePr>
        <p:xfrm>
          <a:off x="683568" y="908720"/>
          <a:ext cx="5259320" cy="40069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8" name="Graph" r:id="rId3" imgW="3840480" imgH="2926080" progId="Origin50.Graph">
                  <p:embed/>
                </p:oleObj>
              </mc:Choice>
              <mc:Fallback>
                <p:oleObj name="Graph" r:id="rId3" imgW="3840480" imgH="2926080" progId="Origin50.Graph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908720"/>
                        <a:ext cx="5259320" cy="400699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to 4"/>
          <p:cNvGraphicFramePr>
            <a:graphicFrameLocks noChangeAspect="1"/>
          </p:cNvGraphicFramePr>
          <p:nvPr/>
        </p:nvGraphicFramePr>
        <p:xfrm>
          <a:off x="5940152" y="1844824"/>
          <a:ext cx="2104531" cy="6097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9" name="Equação" r:id="rId5" imgW="1358640" imgH="393480" progId="Equation.3">
                  <p:embed/>
                </p:oleObj>
              </mc:Choice>
              <mc:Fallback>
                <p:oleObj name="Equação" r:id="rId5" imgW="1358640" imgH="3934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0152" y="1844824"/>
                        <a:ext cx="2104531" cy="60972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aixaDeTexto 6"/>
          <p:cNvSpPr txBox="1"/>
          <p:nvPr/>
        </p:nvSpPr>
        <p:spPr>
          <a:xfrm>
            <a:off x="5508104" y="2996952"/>
            <a:ext cx="3393814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As derivadas desse vórtice</a:t>
            </a:r>
          </a:p>
          <a:p>
            <a:r>
              <a:rPr lang="pt-BR" dirty="0" smtClean="0"/>
              <a:t>são continuas e sua características</a:t>
            </a:r>
          </a:p>
          <a:p>
            <a:r>
              <a:rPr lang="pt-BR" dirty="0" smtClean="0"/>
              <a:t>são muito próximas do</a:t>
            </a:r>
          </a:p>
          <a:p>
            <a:r>
              <a:rPr lang="pt-BR" dirty="0" smtClean="0"/>
              <a:t>vórtice </a:t>
            </a:r>
            <a:r>
              <a:rPr lang="pt-BR" dirty="0" err="1" smtClean="0"/>
              <a:t>Rankine</a:t>
            </a:r>
            <a:r>
              <a:rPr lang="pt-BR" dirty="0" smtClean="0"/>
              <a:t>: determine a</a:t>
            </a:r>
          </a:p>
          <a:p>
            <a:r>
              <a:rPr lang="pt-BR" dirty="0" smtClean="0"/>
              <a:t>vorticidade e a pressão em todos</a:t>
            </a:r>
          </a:p>
          <a:p>
            <a:r>
              <a:rPr lang="pt-BR" dirty="0" smtClean="0"/>
              <a:t>os pontos, assumindo um fluido</a:t>
            </a:r>
          </a:p>
          <a:p>
            <a:r>
              <a:rPr lang="pt-BR" dirty="0" smtClean="0"/>
              <a:t>ideal.</a:t>
            </a:r>
            <a:endParaRPr lang="pt-BR" dirty="0"/>
          </a:p>
        </p:txBody>
      </p:sp>
      <p:sp>
        <p:nvSpPr>
          <p:cNvPr id="8" name="CaixaDeTexto 7"/>
          <p:cNvSpPr txBox="1"/>
          <p:nvPr/>
        </p:nvSpPr>
        <p:spPr>
          <a:xfrm>
            <a:off x="5652120" y="1052736"/>
            <a:ext cx="1068049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pt-BR" dirty="0" smtClean="0"/>
              <a:t>Exercício:</a:t>
            </a:r>
            <a:endParaRPr lang="pt-BR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552" y="2708920"/>
            <a:ext cx="8229600" cy="1143000"/>
          </a:xfrm>
        </p:spPr>
        <p:txBody>
          <a:bodyPr/>
          <a:lstStyle/>
          <a:p>
            <a:r>
              <a:rPr lang="pt-BR" dirty="0" smtClean="0"/>
              <a:t>FIM</a:t>
            </a:r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70E6-620D-47C5-9CF8-04E7069E94DE}" type="slidenum">
              <a:rPr lang="pt-BR" smtClean="0"/>
              <a:pPr/>
              <a:t>16</a:t>
            </a:fld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1043608" y="1196752"/>
            <a:ext cx="6511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http://www.youtube.com/watch?v=mHyTOcfF99o&amp;</a:t>
            </a:r>
            <a:r>
              <a:rPr lang="pt-BR" dirty="0" err="1" smtClean="0"/>
              <a:t>feature</a:t>
            </a:r>
            <a:r>
              <a:rPr lang="pt-BR" dirty="0" smtClean="0"/>
              <a:t>=</a:t>
            </a:r>
            <a:r>
              <a:rPr lang="pt-BR" dirty="0" err="1" smtClean="0"/>
              <a:t>related</a:t>
            </a:r>
            <a:endParaRPr lang="pt-BR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708</TotalTime>
  <Words>617</Words>
  <Application>Microsoft Office PowerPoint</Application>
  <PresentationFormat>On-screen Show (4:3)</PresentationFormat>
  <Paragraphs>91</Paragraphs>
  <Slides>16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Tema do Office</vt:lpstr>
      <vt:lpstr>Equação</vt:lpstr>
      <vt:lpstr>Graph</vt:lpstr>
      <vt:lpstr>Hidrodinâmica</vt:lpstr>
      <vt:lpstr>Algumas propriedades importantes da vorticidade</vt:lpstr>
      <vt:lpstr>PowerPoint Presentation</vt:lpstr>
      <vt:lpstr>Primeiro Teorema de Helmholtz </vt:lpstr>
      <vt:lpstr>PowerPoint Presentation</vt:lpstr>
      <vt:lpstr>PowerPoint Presentation</vt:lpstr>
      <vt:lpstr>PowerPoint Presentation</vt:lpstr>
      <vt:lpstr>Equação da vorticidade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FIM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Hidrodinâmica</dc:title>
  <dc:creator>Helio Salim de Amorim</dc:creator>
  <cp:lastModifiedBy>Victor-PC</cp:lastModifiedBy>
  <cp:revision>72</cp:revision>
  <dcterms:created xsi:type="dcterms:W3CDTF">2011-04-21T16:00:33Z</dcterms:created>
  <dcterms:modified xsi:type="dcterms:W3CDTF">2017-04-11T10:53:19Z</dcterms:modified>
</cp:coreProperties>
</file>