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58" r:id="rId4"/>
    <p:sldId id="268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FC07F-58B3-459D-8640-65AD7995C12E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F0493-0535-4B53-8D2B-BD86DD434365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309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6E263-4F94-4C11-B991-6823C93D368C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A66-61A1-4764-B490-A719B34695D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A54BB-BC34-490E-BC70-82FDB15AB1A5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DB9F3-E70D-4225-9EE5-C64AA139445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42BD0-6FEC-48A9-9BC5-A4F7A21D37A4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A7E13-9179-426B-AF0C-2825C3ADDF9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196BA-AD5C-4B42-A568-AB83A5023BC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FD41-4506-4676-BD1B-B10656DFDB8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0C0FE-C9FF-4075-A3ED-4E2D014D447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0FB0E-835F-44E7-9C78-694893BED28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CCB76-8680-4392-921B-EA67D2A464D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F9D87-51BA-4456-AA88-92C73D36A80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29EC4-2EB0-4553-BA05-2A15A32BFA00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t-BR" smtClean="0"/>
              <a:t>Hidrodinâmica</a:t>
            </a:r>
            <a:endParaRPr lang="pt-BR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06</a:t>
            </a:r>
          </a:p>
          <a:p>
            <a:r>
              <a:rPr lang="pt-BR" dirty="0" smtClean="0"/>
              <a:t>(1</a:t>
            </a:r>
            <a:r>
              <a:rPr lang="pt-BR" baseline="30000" dirty="0" smtClean="0"/>
              <a:t>0</a:t>
            </a:r>
            <a:r>
              <a:rPr lang="pt-BR" dirty="0" smtClean="0"/>
              <a:t> Sem</a:t>
            </a:r>
            <a:r>
              <a:rPr lang="pt-BR" smtClean="0"/>
              <a:t>./</a:t>
            </a:r>
            <a:r>
              <a:rPr lang="pt-BR" smtClean="0"/>
              <a:t>2017)</a:t>
            </a:r>
            <a:endParaRPr lang="pt-BR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Introdução à dinâmica do fluidos</a:t>
            </a:r>
            <a:endParaRPr lang="pt-BR" sz="4000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8984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Equação de </a:t>
            </a:r>
            <a:r>
              <a:rPr lang="pt-BR" dirty="0" err="1" smtClean="0"/>
              <a:t>Euler</a:t>
            </a:r>
            <a:r>
              <a:rPr lang="pt-BR" dirty="0" smtClean="0"/>
              <a:t>: algumas expressões</a:t>
            </a:r>
          </a:p>
          <a:p>
            <a:r>
              <a:rPr lang="pt-BR" dirty="0" smtClean="0"/>
              <a:t>matemáticas complementares</a:t>
            </a:r>
            <a:endParaRPr lang="pt-BR" dirty="0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5738196" y="2924944"/>
            <a:ext cx="1872208" cy="20162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292080" y="2924944"/>
            <a:ext cx="288032" cy="2016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827584" y="620688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Aceleração local e advectiva:</a:t>
            </a:r>
            <a:endParaRPr lang="pt-BR" sz="2400" dirty="0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835696" y="1196752"/>
          <a:ext cx="5762848" cy="373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ção" r:id="rId3" imgW="3822480" imgH="2476440" progId="Equation.3">
                  <p:embed/>
                </p:oleObj>
              </mc:Choice>
              <mc:Fallback>
                <p:oleObj name="Equação" r:id="rId3" imgW="3822480" imgH="2476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196752"/>
                        <a:ext cx="5762848" cy="37330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cxnSp>
        <p:nvCxnSpPr>
          <p:cNvPr id="20" name="Conector de seta reta 19"/>
          <p:cNvCxnSpPr>
            <a:stCxn id="7" idx="2"/>
          </p:cNvCxnSpPr>
          <p:nvPr/>
        </p:nvCxnSpPr>
        <p:spPr>
          <a:xfrm rot="5400000">
            <a:off x="5148064" y="5229200"/>
            <a:ext cx="57606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4499992" y="55892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Componentes locais</a:t>
            </a:r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150443" y="5085184"/>
            <a:ext cx="252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Componentes </a:t>
            </a:r>
            <a:r>
              <a:rPr lang="pt-BR" dirty="0" err="1" smtClean="0"/>
              <a:t>advectivas</a:t>
            </a:r>
            <a:endParaRPr lang="pt-BR" dirty="0"/>
          </a:p>
        </p:txBody>
      </p:sp>
      <p:cxnSp>
        <p:nvCxnSpPr>
          <p:cNvPr id="24" name="Conector reto 23"/>
          <p:cNvCxnSpPr/>
          <p:nvPr/>
        </p:nvCxnSpPr>
        <p:spPr>
          <a:xfrm>
            <a:off x="7596336" y="3933056"/>
            <a:ext cx="288032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rot="5400000">
            <a:off x="7380312" y="4437112"/>
            <a:ext cx="1008112" cy="158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de cantos arredondados 5"/>
          <p:cNvSpPr/>
          <p:nvPr/>
        </p:nvSpPr>
        <p:spPr>
          <a:xfrm>
            <a:off x="3275856" y="4581128"/>
            <a:ext cx="2808312" cy="122413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4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3059832" y="743025"/>
          <a:ext cx="2550492" cy="21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ção" r:id="rId3" imgW="1460160" imgH="1218960" progId="Equation.3">
                  <p:embed/>
                </p:oleObj>
              </mc:Choice>
              <mc:Fallback>
                <p:oleObj name="Equação" r:id="rId3" imgW="1460160" imgH="1218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743025"/>
                        <a:ext cx="2550492" cy="2128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755576" y="3501008"/>
          <a:ext cx="7804150" cy="203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Equação" r:id="rId5" imgW="4241520" imgH="1104840" progId="Equation.3">
                  <p:embed/>
                </p:oleObj>
              </mc:Choice>
              <mc:Fallback>
                <p:oleObj name="Equação" r:id="rId5" imgW="4241520" imgH="1104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501008"/>
                        <a:ext cx="7804150" cy="203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755576" y="980728"/>
            <a:ext cx="70282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Nota: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611560" y="4869160"/>
            <a:ext cx="2105961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Usamos está relação</a:t>
            </a:r>
          </a:p>
          <a:p>
            <a:r>
              <a:rPr lang="pt-BR" dirty="0" smtClean="0"/>
              <a:t>na aula anterior.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908720"/>
            <a:ext cx="7835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 smtClean="0"/>
              <a:t>Para a equação com a componente </a:t>
            </a:r>
            <a:r>
              <a:rPr lang="pt-BR" i="1" dirty="0" smtClean="0"/>
              <a:t>x</a:t>
            </a:r>
            <a:r>
              <a:rPr lang="pt-BR" dirty="0" smtClean="0"/>
              <a:t> da aceleração podemos somar e subtrair</a:t>
            </a:r>
          </a:p>
          <a:p>
            <a:r>
              <a:rPr lang="pt-BR" dirty="0" smtClean="0"/>
              <a:t>os termos </a:t>
            </a:r>
            <a:r>
              <a:rPr lang="pt-BR" i="1" dirty="0" smtClean="0"/>
              <a:t>½ v</a:t>
            </a:r>
            <a:r>
              <a:rPr lang="pt-BR" i="1" dirty="0" smtClean="0">
                <a:sym typeface="Symbol"/>
              </a:rPr>
              <a:t> (v/x)</a:t>
            </a:r>
            <a:r>
              <a:rPr lang="pt-BR" dirty="0" smtClean="0">
                <a:sym typeface="Symbol"/>
              </a:rPr>
              <a:t> e </a:t>
            </a:r>
            <a:r>
              <a:rPr lang="pt-BR" i="1" dirty="0" smtClean="0"/>
              <a:t>½ w</a:t>
            </a:r>
            <a:r>
              <a:rPr lang="pt-BR" i="1" dirty="0" smtClean="0">
                <a:sym typeface="Symbol"/>
              </a:rPr>
              <a:t> (w/x), </a:t>
            </a:r>
            <a:r>
              <a:rPr lang="pt-BR" dirty="0" smtClean="0">
                <a:sym typeface="Symbol"/>
              </a:rPr>
              <a:t>reagrupar os termos e obter a seguinte</a:t>
            </a:r>
          </a:p>
          <a:p>
            <a:r>
              <a:rPr lang="pt-BR" dirty="0" smtClean="0">
                <a:sym typeface="Symbol"/>
              </a:rPr>
              <a:t>equação: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909638" y="2205038"/>
          <a:ext cx="7200900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ção" r:id="rId3" imgW="4572000" imgH="457200" progId="Equation.3">
                  <p:embed/>
                </p:oleObj>
              </mc:Choice>
              <mc:Fallback>
                <p:oleObj name="Equação" r:id="rId3" imgW="457200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2205038"/>
                        <a:ext cx="7200900" cy="719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de seta reta 8"/>
          <p:cNvCxnSpPr/>
          <p:nvPr/>
        </p:nvCxnSpPr>
        <p:spPr>
          <a:xfrm rot="5400000">
            <a:off x="-180528" y="4221088"/>
            <a:ext cx="244827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rot="5400000">
            <a:off x="755576" y="3861048"/>
            <a:ext cx="172819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2123728" y="3068960"/>
            <a:ext cx="2880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rot="5400000">
            <a:off x="3059832" y="3501008"/>
            <a:ext cx="86409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220072" y="3068960"/>
            <a:ext cx="288032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rot="5400000">
            <a:off x="6228184" y="3501008"/>
            <a:ext cx="86409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539552" y="558924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aceleração local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331640" y="4797152"/>
            <a:ext cx="324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aceleração na deformação linear</a:t>
            </a:r>
            <a:endParaRPr lang="pt-BR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907704" y="3933056"/>
            <a:ext cx="3415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aceleração na deformação angular</a:t>
            </a:r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724128" y="3933056"/>
            <a:ext cx="224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aceleração na rotação</a:t>
            </a:r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5292080" y="5013176"/>
            <a:ext cx="3039102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Encontramos formas similares</a:t>
            </a:r>
          </a:p>
          <a:p>
            <a:r>
              <a:rPr lang="pt-BR" dirty="0" smtClean="0"/>
              <a:t>para as componentes </a:t>
            </a:r>
            <a:r>
              <a:rPr lang="pt-BR" i="1" dirty="0" smtClean="0"/>
              <a:t>y</a:t>
            </a:r>
            <a:r>
              <a:rPr lang="pt-BR" dirty="0" smtClean="0"/>
              <a:t> e </a:t>
            </a:r>
            <a:r>
              <a:rPr lang="pt-BR" i="1" dirty="0" smtClean="0"/>
              <a:t>z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8244408" y="234888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(6.1)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764704"/>
            <a:ext cx="74598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pt-BR" dirty="0" smtClean="0"/>
              <a:t>É útil, também, transformar os termos da aceleração para formas que </a:t>
            </a:r>
          </a:p>
          <a:p>
            <a:pPr marL="342900" indent="-342900"/>
            <a:r>
              <a:rPr lang="pt-BR" dirty="0" smtClean="0"/>
              <a:t>enfatizam a energia cinética e termos rotacionais. Adicionando e subtraindo</a:t>
            </a:r>
          </a:p>
          <a:p>
            <a:pPr marL="342900" indent="-342900"/>
            <a:r>
              <a:rPr lang="pt-BR" dirty="0" smtClean="0"/>
              <a:t>o termo </a:t>
            </a:r>
            <a:r>
              <a:rPr lang="pt-BR" i="1" dirty="0" smtClean="0"/>
              <a:t>(v</a:t>
            </a:r>
            <a:r>
              <a:rPr lang="pt-BR" i="1" dirty="0" smtClean="0">
                <a:sym typeface="Symbol"/>
              </a:rPr>
              <a:t> (v/x)</a:t>
            </a:r>
            <a:r>
              <a:rPr lang="pt-BR" dirty="0" smtClean="0">
                <a:sym typeface="Symbol"/>
              </a:rPr>
              <a:t> + </a:t>
            </a:r>
            <a:r>
              <a:rPr lang="pt-BR" i="1" dirty="0" smtClean="0"/>
              <a:t>w</a:t>
            </a:r>
            <a:r>
              <a:rPr lang="pt-BR" i="1" dirty="0" smtClean="0">
                <a:sym typeface="Symbol"/>
              </a:rPr>
              <a:t> (w/x))</a:t>
            </a:r>
            <a:r>
              <a:rPr lang="pt-BR" dirty="0" smtClean="0">
                <a:sym typeface="Symbol"/>
              </a:rPr>
              <a:t> à mesma equação anterior obtemos,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907704" y="1772816"/>
          <a:ext cx="5372811" cy="732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4" name="Equação" r:id="rId3" imgW="3352680" imgH="457200" progId="Equation.3">
                  <p:embed/>
                </p:oleObj>
              </mc:Choice>
              <mc:Fallback>
                <p:oleObj name="Equação" r:id="rId3" imgW="335268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772816"/>
                        <a:ext cx="5372811" cy="7326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Equação" r:id="rId5" imgW="114120" imgH="215640" progId="Equation.3">
                  <p:embed/>
                </p:oleObj>
              </mc:Choice>
              <mc:Fallback>
                <p:oleObj name="Equação" r:id="rId5" imgW="11412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979712" y="2996952"/>
          <a:ext cx="524986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6" name="Equação" r:id="rId7" imgW="3276360" imgH="482400" progId="Equation.3">
                  <p:embed/>
                </p:oleObj>
              </mc:Choice>
              <mc:Fallback>
                <p:oleObj name="Equação" r:id="rId7" imgW="327636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996952"/>
                        <a:ext cx="5249863" cy="774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1547664" y="4437112"/>
          <a:ext cx="1728193" cy="1555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Equação" r:id="rId9" imgW="1015920" imgH="914400" progId="Equation.3">
                  <p:embed/>
                </p:oleObj>
              </mc:Choice>
              <mc:Fallback>
                <p:oleObj name="Equação" r:id="rId9" imgW="1015920" imgH="914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4437112"/>
                        <a:ext cx="1728193" cy="15553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899592" y="2564904"/>
            <a:ext cx="2477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podemos escrever,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27584" y="4005064"/>
            <a:ext cx="3988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Introduzindo os </a:t>
            </a:r>
            <a:r>
              <a:rPr lang="pt-BR" b="1" i="1" dirty="0" smtClean="0"/>
              <a:t>coeficientes de rotação</a:t>
            </a:r>
            <a:r>
              <a:rPr lang="pt-BR" dirty="0" smtClean="0"/>
              <a:t>, 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5148064" y="4797152"/>
          <a:ext cx="2636373" cy="770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8" name="Equação" r:id="rId11" imgW="1650960" imgH="482400" progId="Equation.3">
                  <p:embed/>
                </p:oleObj>
              </mc:Choice>
              <mc:Fallback>
                <p:oleObj name="Equação" r:id="rId11" imgW="1650960" imgH="4824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797152"/>
                        <a:ext cx="2636373" cy="7706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eta para a direita 11"/>
          <p:cNvSpPr/>
          <p:nvPr/>
        </p:nvSpPr>
        <p:spPr>
          <a:xfrm>
            <a:off x="3809616" y="50131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11560" y="692696"/>
            <a:ext cx="75534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Termos idênticos à este último podem ser obtidos para as componentes </a:t>
            </a:r>
            <a:r>
              <a:rPr lang="pt-BR" i="1" dirty="0" smtClean="0"/>
              <a:t>y</a:t>
            </a:r>
            <a:r>
              <a:rPr lang="pt-BR" dirty="0" smtClean="0"/>
              <a:t> e </a:t>
            </a:r>
            <a:r>
              <a:rPr lang="pt-BR" i="1" dirty="0" smtClean="0"/>
              <a:t>z</a:t>
            </a:r>
            <a:r>
              <a:rPr lang="pt-BR" dirty="0" smtClean="0"/>
              <a:t> e</a:t>
            </a:r>
          </a:p>
          <a:p>
            <a:r>
              <a:rPr lang="pt-BR" dirty="0" smtClean="0"/>
              <a:t>assim escrevemos uma relação completa,</a:t>
            </a:r>
            <a:endParaRPr lang="pt-BR" dirty="0"/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3419872" y="1988840"/>
          <a:ext cx="2657475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ção" r:id="rId3" imgW="1663560" imgH="1904760" progId="Equation.3">
                  <p:embed/>
                </p:oleObj>
              </mc:Choice>
              <mc:Fallback>
                <p:oleObj name="Equação" r:id="rId3" imgW="1663560" imgH="1904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988840"/>
                        <a:ext cx="2657475" cy="304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906851" y="328498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(6.2)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707904" y="1844824"/>
            <a:ext cx="2592288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836712"/>
            <a:ext cx="7008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equações (6.2) podem ser escritas de uma forma mais concisa usando</a:t>
            </a:r>
          </a:p>
          <a:p>
            <a:r>
              <a:rPr lang="pt-BR" dirty="0" smtClean="0"/>
              <a:t>notação vetorial: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030028" y="1786884"/>
          <a:ext cx="3263632" cy="961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ção" r:id="rId3" imgW="1638000" imgH="482400" progId="Equation.3">
                  <p:embed/>
                </p:oleObj>
              </mc:Choice>
              <mc:Fallback>
                <p:oleObj name="Equação" r:id="rId3" imgW="163800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028" y="1786884"/>
                        <a:ext cx="3263632" cy="961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115616" y="3429000"/>
            <a:ext cx="1213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Aceleração</a:t>
            </a:r>
          </a:p>
          <a:p>
            <a:pPr algn="ctr"/>
            <a:r>
              <a:rPr lang="pt-BR" dirty="0" smtClean="0"/>
              <a:t>local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3635896" y="3789040"/>
            <a:ext cx="2594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Termo da energia cinética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508104" y="3212976"/>
            <a:ext cx="1771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Termo rotacional</a:t>
            </a:r>
            <a:endParaRPr lang="pt-BR" dirty="0"/>
          </a:p>
        </p:txBody>
      </p:sp>
      <p:cxnSp>
        <p:nvCxnSpPr>
          <p:cNvPr id="12" name="Conector de seta reta 11"/>
          <p:cNvCxnSpPr>
            <a:endCxn id="6" idx="0"/>
          </p:cNvCxnSpPr>
          <p:nvPr/>
        </p:nvCxnSpPr>
        <p:spPr>
          <a:xfrm rot="10800000" flipV="1">
            <a:off x="1722386" y="2780928"/>
            <a:ext cx="1409457" cy="6480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rot="5400000">
            <a:off x="3779912" y="3284984"/>
            <a:ext cx="864096" cy="158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rot="5400000">
            <a:off x="5832140" y="3032956"/>
            <a:ext cx="360040" cy="1588"/>
          </a:xfrm>
          <a:prstGeom prst="straightConnector1">
            <a:avLst/>
          </a:prstGeom>
          <a:ln w="28575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020272" y="1948377"/>
            <a:ext cx="126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Aceleração </a:t>
            </a:r>
          </a:p>
          <a:p>
            <a:pPr algn="ctr"/>
            <a:r>
              <a:rPr lang="pt-BR" dirty="0" smtClean="0"/>
              <a:t>advectiva</a:t>
            </a:r>
            <a:endParaRPr lang="pt-BR" dirty="0"/>
          </a:p>
        </p:txBody>
      </p:sp>
      <p:cxnSp>
        <p:nvCxnSpPr>
          <p:cNvPr id="21" name="Conector de seta reta 20"/>
          <p:cNvCxnSpPr/>
          <p:nvPr/>
        </p:nvCxnSpPr>
        <p:spPr>
          <a:xfrm>
            <a:off x="6444208" y="2276872"/>
            <a:ext cx="504056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1619672" y="213285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(6.3)</a:t>
            </a:r>
            <a:endParaRPr lang="pt-B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8864" y="2358008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chemeClr val="accent2">
                    <a:lumMod val="75000"/>
                  </a:schemeClr>
                </a:solidFill>
              </a:rPr>
              <a:t>Uma conseqüência simples</a:t>
            </a:r>
            <a:endParaRPr lang="pt-B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899592" y="4725144"/>
            <a:ext cx="51845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7201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relação (6.3) para a aceleração de um elemento de fluido pode ser usada</a:t>
            </a:r>
          </a:p>
          <a:p>
            <a:r>
              <a:rPr lang="pt-BR" dirty="0" smtClean="0"/>
              <a:t>para reescrever a equação de </a:t>
            </a:r>
            <a:r>
              <a:rPr lang="pt-BR" dirty="0" err="1" smtClean="0"/>
              <a:t>Euler</a:t>
            </a:r>
            <a:r>
              <a:rPr lang="pt-BR" dirty="0" smtClean="0"/>
              <a:t>: </a:t>
            </a:r>
            <a:endParaRPr lang="pt-BR" dirty="0"/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971600" y="1916832"/>
          <a:ext cx="4933950" cy="376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Equação" r:id="rId3" imgW="2476440" imgH="1892160" progId="Equation.3">
                  <p:embed/>
                </p:oleObj>
              </mc:Choice>
              <mc:Fallback>
                <p:oleObj name="Equação" r:id="rId3" imgW="2476440" imgH="1892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916832"/>
                        <a:ext cx="4933950" cy="3768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139952" y="3131676"/>
            <a:ext cx="3501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Forma original da equação de </a:t>
            </a:r>
            <a:r>
              <a:rPr lang="pt-BR" dirty="0" err="1" smtClean="0"/>
              <a:t>Euler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4139952" y="3804776"/>
            <a:ext cx="416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Força conservativa por unidade de volume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724128" y="2132856"/>
            <a:ext cx="1266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Aceleração 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6402004" y="4844360"/>
            <a:ext cx="2272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de </a:t>
            </a:r>
            <a:r>
              <a:rPr lang="pt-BR" dirty="0" err="1" smtClean="0"/>
              <a:t>Euler</a:t>
            </a:r>
            <a:r>
              <a:rPr lang="pt-BR" dirty="0" smtClean="0"/>
              <a:t> para</a:t>
            </a:r>
          </a:p>
          <a:p>
            <a:r>
              <a:rPr lang="pt-BR" dirty="0" smtClean="0"/>
              <a:t>forças conservativas</a:t>
            </a:r>
            <a:endParaRPr lang="pt-BR" dirty="0"/>
          </a:p>
        </p:txBody>
      </p:sp>
      <p:cxnSp>
        <p:nvCxnSpPr>
          <p:cNvPr id="11" name="Conector reto 10"/>
          <p:cNvCxnSpPr/>
          <p:nvPr/>
        </p:nvCxnSpPr>
        <p:spPr>
          <a:xfrm>
            <a:off x="5148064" y="2348880"/>
            <a:ext cx="5040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203848" y="3356992"/>
            <a:ext cx="79208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2555776" y="4005064"/>
            <a:ext cx="12961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347864" y="5085184"/>
            <a:ext cx="2448272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11560" y="692696"/>
            <a:ext cx="79441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consideramos apenas o peso atuando sobre o volume de uma parcela do fluido,</a:t>
            </a:r>
          </a:p>
          <a:p>
            <a:r>
              <a:rPr lang="pt-BR" dirty="0" smtClean="0"/>
              <a:t>vimos que </a:t>
            </a:r>
            <a:r>
              <a:rPr lang="pt-BR" i="1" dirty="0" smtClean="0">
                <a:sym typeface="Symbol"/>
              </a:rPr>
              <a:t> = -</a:t>
            </a:r>
            <a:r>
              <a:rPr lang="pt-BR" i="1" dirty="0" err="1" smtClean="0">
                <a:sym typeface="Symbol"/>
              </a:rPr>
              <a:t>gz</a:t>
            </a:r>
            <a:r>
              <a:rPr lang="pt-BR" dirty="0" smtClean="0">
                <a:sym typeface="Symbol"/>
              </a:rPr>
              <a:t>. Neste caso, se consideramos um fluido incompressível num</a:t>
            </a:r>
          </a:p>
          <a:p>
            <a:r>
              <a:rPr lang="pt-BR" dirty="0" smtClean="0">
                <a:sym typeface="Symbol"/>
              </a:rPr>
              <a:t>escoamento estacionário e irrotacional podemos escrever a relação anterior como,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275856" y="1700808"/>
          <a:ext cx="2549128" cy="4043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Equação" r:id="rId3" imgW="1752480" imgH="2781000" progId="Equation.3">
                  <p:embed/>
                </p:oleObj>
              </mc:Choice>
              <mc:Fallback>
                <p:oleObj name="Equação" r:id="rId3" imgW="1752480" imgH="278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700808"/>
                        <a:ext cx="2549128" cy="40437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516216" y="5013176"/>
            <a:ext cx="2163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Equação de Bernoulli</a:t>
            </a:r>
          </a:p>
          <a:p>
            <a:r>
              <a:rPr lang="pt-BR" dirty="0" smtClean="0"/>
              <a:t>para um escoamento</a:t>
            </a:r>
          </a:p>
          <a:p>
            <a:r>
              <a:rPr lang="pt-BR" dirty="0" smtClean="0"/>
              <a:t>irrotacional</a:t>
            </a:r>
            <a:endParaRPr lang="pt-B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29EC4-2EB0-4553-BA05-2A15A32BFA00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1052736"/>
            <a:ext cx="7335663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 (a) qual a diferença entre essa forma para a equação de Bernoulli </a:t>
            </a:r>
          </a:p>
          <a:p>
            <a:r>
              <a:rPr lang="pt-BR" dirty="0" smtClean="0"/>
              <a:t>e a forma que vimos na Aula 05?</a:t>
            </a:r>
          </a:p>
          <a:p>
            <a:r>
              <a:rPr lang="pt-BR" dirty="0" smtClean="0"/>
              <a:t>(b) Deduza a equação (6.2) a partir da equação (6.3).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371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Tema do Office</vt:lpstr>
      <vt:lpstr>Equação</vt:lpstr>
      <vt:lpstr>Hidrodinâmica</vt:lpstr>
      <vt:lpstr>Introdução à dinâmica do fluidos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Uma conseqüência simples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49</cp:revision>
  <dcterms:created xsi:type="dcterms:W3CDTF">2011-04-30T21:05:07Z</dcterms:created>
  <dcterms:modified xsi:type="dcterms:W3CDTF">2017-04-11T10:52:54Z</dcterms:modified>
</cp:coreProperties>
</file>