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9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70" r:id="rId16"/>
    <p:sldId id="271" r:id="rId17"/>
    <p:sldId id="273" r:id="rId18"/>
    <p:sldId id="274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84862F-C5B1-4630-868B-C8146C0E0A21}" type="datetimeFigureOut">
              <a:rPr lang="pt-BR" smtClean="0"/>
              <a:pPr/>
              <a:t>11/04/2017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4E67D-DB17-4CDD-850C-AC761CC7F5BC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9988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9B0BA-45FC-44DD-9826-95C87796B8A2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B3BDF-3A4A-4A9A-A978-860C5B81DB1D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A456E-2722-4C71-A570-A5D40CBDB963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9CE7-D653-4D6C-8B5B-42248360D643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A6F9A-A95B-4D6F-BC92-01E55C4FBFF2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FD63C-B72F-422B-A48E-615A098FAC9B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7F395-0DC2-409B-A2C0-BDC16EF6FB5A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193CE-8841-4E2F-8E43-1BE3FEEC8BD5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323DC-4E32-40B9-8DD2-7E92C646FE78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E816B-94D9-4C7D-BFF6-45ECAD833926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DCF1B-D1C6-4AEB-A9D8-ADD6C49A9089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282EC-50A4-4E16-8EFF-43CA82AA682D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870E6-620D-47C5-9CF8-04E7069E94DE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3.jpeg"/><Relationship Id="rId4" Type="http://schemas.openxmlformats.org/officeDocument/2006/relationships/image" Target="../media/image1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5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6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0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7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4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24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27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30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2276872"/>
            <a:ext cx="7772400" cy="1143000"/>
          </a:xfrm>
        </p:spPr>
        <p:txBody>
          <a:bodyPr/>
          <a:lstStyle/>
          <a:p>
            <a:r>
              <a:rPr lang="pt-BR" dirty="0" smtClean="0"/>
              <a:t>Hidrodinâmica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Aula 05</a:t>
            </a:r>
          </a:p>
          <a:p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(1</a:t>
            </a:r>
            <a:r>
              <a:rPr lang="pt-BR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0</a:t>
            </a: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Sem./</a:t>
            </a:r>
            <a:r>
              <a:rPr lang="pt-B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2017)</a:t>
            </a:r>
            <a:endParaRPr lang="pt-B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436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747B01-4D84-4F04-81EC-E64AF130A3ED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18437" name="Espaço Reservado para Rodapé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000" dirty="0" smtClean="0"/>
              <a:t>Introdução à dinâmica do fluidos</a:t>
            </a:r>
            <a:endParaRPr lang="pt-BR" sz="4000" dirty="0"/>
          </a:p>
        </p:txBody>
      </p:sp>
      <p:sp>
        <p:nvSpPr>
          <p:cNvPr id="8" name="Subtítulo 7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198984"/>
          </a:xfrm>
        </p:spPr>
        <p:txBody>
          <a:bodyPr/>
          <a:lstStyle/>
          <a:p>
            <a:r>
              <a:rPr lang="pt-BR" dirty="0" smtClean="0"/>
              <a:t>Equação de Movimento para um Fluido Ideal: Equação de </a:t>
            </a:r>
            <a:r>
              <a:rPr lang="pt-BR" dirty="0" err="1" smtClean="0"/>
              <a:t>Euler</a:t>
            </a:r>
            <a:endParaRPr lang="pt-BR" dirty="0"/>
          </a:p>
        </p:txBody>
      </p:sp>
      <p:sp>
        <p:nvSpPr>
          <p:cNvPr id="7" name="Espaço Reservado para Rodapé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2</a:t>
            </a:fld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83568" y="764704"/>
            <a:ext cx="73044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Vamos considerar um fluido ideal. Um fluido ideal é aquele que não possui</a:t>
            </a:r>
          </a:p>
          <a:p>
            <a:r>
              <a:rPr lang="pt-BR" dirty="0" smtClean="0"/>
              <a:t>viscosidade e é incompressível. Dentro de certas condições de escoamento</a:t>
            </a:r>
          </a:p>
          <a:p>
            <a:r>
              <a:rPr lang="pt-BR" dirty="0" smtClean="0"/>
              <a:t>vários fluido reais podem ser considerados como fluidos ideais.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827584" y="2276872"/>
            <a:ext cx="33902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Num fluido ideal a única interação</a:t>
            </a:r>
          </a:p>
          <a:p>
            <a:r>
              <a:rPr lang="pt-BR" dirty="0" smtClean="0"/>
              <a:t>superficial é a tensão normal à </a:t>
            </a:r>
          </a:p>
          <a:p>
            <a:r>
              <a:rPr lang="pt-BR" dirty="0" smtClean="0"/>
              <a:t>superfície, isto é, a pressão.</a:t>
            </a:r>
            <a:endParaRPr lang="pt-BR" dirty="0"/>
          </a:p>
        </p:txBody>
      </p:sp>
      <p:pic>
        <p:nvPicPr>
          <p:cNvPr id="6" name="Imagem 5" descr="Figura51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1988840"/>
            <a:ext cx="3604758" cy="2679560"/>
          </a:xfrm>
          <a:prstGeom prst="rect">
            <a:avLst/>
          </a:prstGeom>
        </p:spPr>
      </p:pic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899592" y="3429000"/>
          <a:ext cx="3745298" cy="1624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Equação" r:id="rId4" imgW="2400120" imgH="1041120" progId="Equation.3">
                  <p:embed/>
                </p:oleObj>
              </mc:Choice>
              <mc:Fallback>
                <p:oleObj name="Equação" r:id="rId4" imgW="2400120" imgH="10411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3429000"/>
                        <a:ext cx="3745298" cy="16249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5076056" y="4797152"/>
          <a:ext cx="1872208" cy="13262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7" name="Equação" r:id="rId6" imgW="1155600" imgH="838080" progId="Equation.3">
                  <p:embed/>
                </p:oleObj>
              </mc:Choice>
              <mc:Fallback>
                <p:oleObj name="Equação" r:id="rId6" imgW="1155600" imgH="8380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4797152"/>
                        <a:ext cx="1872208" cy="13262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1331640" y="5301208"/>
            <a:ext cx="3397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Analogamente, podemos concluir:</a:t>
            </a:r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27584" y="836712"/>
            <a:ext cx="7627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força total comunicada através da superfície é a soma das três componentes, 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2339752" y="1412776"/>
          <a:ext cx="4289557" cy="18930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0" name="Equação" r:id="rId3" imgW="2705040" imgH="1193760" progId="Equation.3">
                  <p:embed/>
                </p:oleObj>
              </mc:Choice>
              <mc:Fallback>
                <p:oleObj name="Equação" r:id="rId3" imgW="2705040" imgH="11937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1412776"/>
                        <a:ext cx="4289557" cy="18930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156176" y="2564904"/>
            <a:ext cx="2398670" cy="30777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sz="1400" dirty="0" smtClean="0"/>
              <a:t>Volume do elemento de fluido</a:t>
            </a:r>
            <a:endParaRPr lang="pt-BR" sz="1400" dirty="0"/>
          </a:p>
        </p:txBody>
      </p:sp>
      <p:cxnSp>
        <p:nvCxnSpPr>
          <p:cNvPr id="8" name="Conector de seta reta 7"/>
          <p:cNvCxnSpPr/>
          <p:nvPr/>
        </p:nvCxnSpPr>
        <p:spPr>
          <a:xfrm>
            <a:off x="5364088" y="2708920"/>
            <a:ext cx="576064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971600" y="3645024"/>
            <a:ext cx="75052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Devemos considerar também as forças que se aplicam diretamente ao volume</a:t>
            </a:r>
          </a:p>
          <a:p>
            <a:r>
              <a:rPr lang="pt-BR" dirty="0" smtClean="0"/>
              <a:t>do elemento. Como caso mais importante devemos considerar o peso:</a:t>
            </a:r>
            <a:endParaRPr lang="pt-BR" dirty="0"/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1089025" y="4508500"/>
          <a:ext cx="2546871" cy="6622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1" name="Equação" r:id="rId5" imgW="1612800" imgH="419040" progId="Equation.3">
                  <p:embed/>
                </p:oleObj>
              </mc:Choice>
              <mc:Fallback>
                <p:oleObj name="Equação" r:id="rId5" imgW="161280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9025" y="4508500"/>
                        <a:ext cx="2546871" cy="6622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4139952" y="4653136"/>
            <a:ext cx="4406656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b="1" i="1" dirty="0" smtClean="0"/>
              <a:t>f</a:t>
            </a:r>
            <a:r>
              <a:rPr lang="pt-BR" dirty="0" smtClean="0"/>
              <a:t> é o peso específico ou peso por unidade de</a:t>
            </a:r>
          </a:p>
          <a:p>
            <a:r>
              <a:rPr lang="pt-BR" dirty="0" smtClean="0"/>
              <a:t>volume.</a:t>
            </a:r>
            <a:endParaRPr lang="pt-B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99592" y="764704"/>
            <a:ext cx="74556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resultante de forças pode ser calculada e a </a:t>
            </a:r>
            <a:r>
              <a:rPr lang="pt-BR" i="1" dirty="0" smtClean="0"/>
              <a:t>Segunda Lei de Newton </a:t>
            </a:r>
            <a:r>
              <a:rPr lang="pt-BR" dirty="0" smtClean="0"/>
              <a:t>aplicada</a:t>
            </a:r>
          </a:p>
          <a:p>
            <a:r>
              <a:rPr lang="pt-BR" dirty="0" smtClean="0"/>
              <a:t>ao elemento de fluido: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059832" y="1556792"/>
          <a:ext cx="3171806" cy="138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Equação" r:id="rId3" imgW="1739880" imgH="761760" progId="Equation.3">
                  <p:embed/>
                </p:oleObj>
              </mc:Choice>
              <mc:Fallback>
                <p:oleObj name="Equação" r:id="rId3" imgW="1739880" imgH="7617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1556792"/>
                        <a:ext cx="3171806" cy="1389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990509" y="3212976"/>
            <a:ext cx="3725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aceleração </a:t>
            </a:r>
            <a:r>
              <a:rPr lang="pt-BR" b="1" i="1" dirty="0" smtClean="0"/>
              <a:t>a</a:t>
            </a:r>
            <a:r>
              <a:rPr lang="pt-BR" dirty="0" smtClean="0"/>
              <a:t> pode ser escrita como: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3491880" y="3645024"/>
          <a:ext cx="2880320" cy="225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5" name="Equação" r:id="rId5" imgW="1625400" imgH="1269720" progId="Equation.3">
                  <p:embed/>
                </p:oleObj>
              </mc:Choice>
              <mc:Fallback>
                <p:oleObj name="Equação" r:id="rId5" imgW="1625400" imgH="126972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1880" y="3645024"/>
                        <a:ext cx="2880320" cy="225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Conector de seta reta 8"/>
          <p:cNvCxnSpPr/>
          <p:nvPr/>
        </p:nvCxnSpPr>
        <p:spPr>
          <a:xfrm>
            <a:off x="5220072" y="4725144"/>
            <a:ext cx="108012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6461225" y="4529632"/>
            <a:ext cx="1842749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Rever a Aula 02 !!</a:t>
            </a:r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2339752" y="1124744"/>
            <a:ext cx="4536504" cy="237626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66728" cy="922114"/>
          </a:xfrm>
        </p:spPr>
        <p:txBody>
          <a:bodyPr/>
          <a:lstStyle/>
          <a:p>
            <a:pPr algn="l"/>
            <a:r>
              <a:rPr lang="pt-BR" sz="3200" dirty="0" smtClean="0"/>
              <a:t>Equação de </a:t>
            </a:r>
            <a:r>
              <a:rPr lang="pt-BR" sz="3200" dirty="0" err="1" smtClean="0"/>
              <a:t>Euler</a:t>
            </a:r>
            <a:r>
              <a:rPr lang="pt-BR" sz="3200" dirty="0" smtClean="0"/>
              <a:t>:</a:t>
            </a:r>
            <a:endParaRPr lang="pt-BR" sz="3200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6</a:t>
            </a:fld>
            <a:endParaRPr lang="pt-BR"/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2987824" y="1268760"/>
          <a:ext cx="3367087" cy="210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8" name="Equação" r:id="rId3" imgW="1701720" imgH="1066680" progId="Equation.3">
                  <p:embed/>
                </p:oleObj>
              </mc:Choice>
              <mc:Fallback>
                <p:oleObj name="Equação" r:id="rId3" imgW="1701720" imgH="10666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268760"/>
                        <a:ext cx="3367087" cy="2109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2627784" y="4005064"/>
          <a:ext cx="4045821" cy="1656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9" name="Equação" r:id="rId5" imgW="2171520" imgH="888840" progId="Equation.3">
                  <p:embed/>
                </p:oleObj>
              </mc:Choice>
              <mc:Fallback>
                <p:oleObj name="Equação" r:id="rId5" imgW="2171520" imgH="8888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4005064"/>
                        <a:ext cx="4045821" cy="16561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1475656" y="4005064"/>
            <a:ext cx="702821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Nota:</a:t>
            </a:r>
            <a:endParaRPr lang="pt-B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7</a:t>
            </a:fld>
            <a:endParaRPr lang="pt-BR"/>
          </a:p>
        </p:txBody>
      </p:sp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2627784" y="2564904"/>
          <a:ext cx="4095750" cy="210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3" name="Equação" r:id="rId3" imgW="2070000" imgH="1066680" progId="Equation.3">
                  <p:embed/>
                </p:oleObj>
              </mc:Choice>
              <mc:Fallback>
                <p:oleObj name="Equação" r:id="rId3" imgW="2070000" imgH="10666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2564904"/>
                        <a:ext cx="4095750" cy="2109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899592" y="1052736"/>
            <a:ext cx="75687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 smtClean="0"/>
              <a:t>A </a:t>
            </a:r>
            <a:r>
              <a:rPr lang="pt-BR" sz="2000" b="1" i="1" dirty="0" smtClean="0"/>
              <a:t>equação de </a:t>
            </a:r>
            <a:r>
              <a:rPr lang="pt-BR" sz="2000" b="1" i="1" dirty="0" err="1" smtClean="0"/>
              <a:t>Euler</a:t>
            </a:r>
            <a:r>
              <a:rPr lang="pt-BR" sz="2000" dirty="0" smtClean="0"/>
              <a:t> e a </a:t>
            </a:r>
            <a:r>
              <a:rPr lang="pt-BR" sz="2000" b="1" i="1" dirty="0" smtClean="0"/>
              <a:t>equação da continuidade</a:t>
            </a:r>
            <a:r>
              <a:rPr lang="pt-BR" sz="2000" dirty="0" smtClean="0"/>
              <a:t> formam assim a base</a:t>
            </a:r>
          </a:p>
          <a:p>
            <a:r>
              <a:rPr lang="pt-BR" sz="2000" dirty="0" smtClean="0"/>
              <a:t> para a solução dos problemas de escoamento envolvendo fluidos</a:t>
            </a:r>
          </a:p>
          <a:p>
            <a:r>
              <a:rPr lang="pt-BR" sz="2000" dirty="0" smtClean="0"/>
              <a:t>Ideais.</a:t>
            </a:r>
            <a:endParaRPr lang="pt-BR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pt-BR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Algumas conseqüências da equação de </a:t>
            </a:r>
            <a:r>
              <a:rPr lang="pt-BR" sz="3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Euler</a:t>
            </a:r>
            <a:r>
              <a:rPr lang="pt-BR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</a:t>
            </a:r>
            <a:endParaRPr lang="pt-BR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8</a:t>
            </a:fld>
            <a:endParaRPr lang="pt-BR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1221606" y="1268760"/>
          <a:ext cx="3854450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2" name="Equação" r:id="rId3" imgW="2298600" imgH="419040" progId="Equation.3">
                  <p:embed/>
                </p:oleObj>
              </mc:Choice>
              <mc:Fallback>
                <p:oleObj name="Equação" r:id="rId3" imgW="229860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1606" y="1268760"/>
                        <a:ext cx="3854450" cy="703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5339319" y="1412776"/>
            <a:ext cx="2977097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>
                <a:latin typeface="Times New Roman" pitchFamily="18" charset="0"/>
                <a:cs typeface="Times New Roman" pitchFamily="18" charset="0"/>
                <a:sym typeface="Symbol"/>
              </a:rPr>
              <a:t> é  o potencial gravitacional </a:t>
            </a:r>
            <a:endParaRPr lang="pt-B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Imagem 6" descr="Figura52.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3608" y="2996952"/>
            <a:ext cx="3023616" cy="2734056"/>
          </a:xfrm>
          <a:prstGeom prst="rect">
            <a:avLst/>
          </a:prstGeom>
        </p:spPr>
      </p:pic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5148064" y="3356992"/>
          <a:ext cx="2668126" cy="1944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3" name="Equação" r:id="rId6" imgW="1638000" imgH="1193760" progId="Equation.3">
                  <p:embed/>
                </p:oleObj>
              </mc:Choice>
              <mc:Fallback>
                <p:oleObj name="Equação" r:id="rId6" imgW="1638000" imgH="11937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3356992"/>
                        <a:ext cx="2668126" cy="19442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755576" y="2420888"/>
            <a:ext cx="4717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Para uma situação próxima a superfície da Terra,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611560" y="1340768"/>
            <a:ext cx="532518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sz="2400" b="1" dirty="0" smtClean="0"/>
              <a:t>(1)</a:t>
            </a:r>
            <a:endParaRPr lang="pt-BR" sz="24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043608" y="692696"/>
            <a:ext cx="5656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Multiplicamos ambos os lados da equação de </a:t>
            </a:r>
            <a:r>
              <a:rPr lang="pt-BR" dirty="0" err="1" smtClean="0"/>
              <a:t>Euler</a:t>
            </a:r>
            <a:r>
              <a:rPr lang="pt-BR" dirty="0" smtClean="0"/>
              <a:t> por </a:t>
            </a:r>
            <a:r>
              <a:rPr lang="pt-BR" i="1" dirty="0" smtClean="0"/>
              <a:t>dV:</a:t>
            </a:r>
            <a:endParaRPr lang="pt-BR" i="1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1270000" y="1574800"/>
          <a:ext cx="6604000" cy="370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name="Equação" r:id="rId3" imgW="3797280" imgH="2133360" progId="Equation.3">
                  <p:embed/>
                </p:oleObj>
              </mc:Choice>
              <mc:Fallback>
                <p:oleObj name="Equação" r:id="rId3" imgW="3797280" imgH="21333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00" y="1574800"/>
                        <a:ext cx="6604000" cy="370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6804248" y="4725144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(5.1)</a:t>
            </a:r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6372200" y="2060848"/>
            <a:ext cx="187220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123728" y="5517232"/>
            <a:ext cx="5184576" cy="79208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187624" y="836712"/>
            <a:ext cx="483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Vamos reescrever o lado direito da equação (5.1):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1414463" y="1412875"/>
          <a:ext cx="6878637" cy="478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7" name="Equação" r:id="rId3" imgW="4165560" imgH="2895480" progId="Equation.3">
                  <p:embed/>
                </p:oleObj>
              </mc:Choice>
              <mc:Fallback>
                <p:oleObj name="Equação" r:id="rId3" imgW="4165560" imgH="2895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4463" y="1412875"/>
                        <a:ext cx="6878637" cy="4783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Conector reto 14"/>
          <p:cNvCxnSpPr/>
          <p:nvPr/>
        </p:nvCxnSpPr>
        <p:spPr>
          <a:xfrm rot="5400000">
            <a:off x="7020272" y="3212976"/>
            <a:ext cx="57606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/>
          <p:cNvCxnSpPr/>
          <p:nvPr/>
        </p:nvCxnSpPr>
        <p:spPr>
          <a:xfrm rot="10800000">
            <a:off x="6660232" y="3501008"/>
            <a:ext cx="648072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8316416" y="2204864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(5.2)</a:t>
            </a:r>
            <a:endParaRPr lang="pt-BR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7524328" y="5733256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(5.3)</a:t>
            </a:r>
            <a:endParaRPr lang="pt-B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2843808" y="4005064"/>
            <a:ext cx="3744416" cy="79208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755576" y="836712"/>
            <a:ext cx="4788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 primeiro termo de (5.1) pode ser escrito como,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081338" y="1341438"/>
          <a:ext cx="3368675" cy="341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1" name="Equação" r:id="rId3" imgW="1904760" imgH="1930320" progId="Equation.3">
                  <p:embed/>
                </p:oleObj>
              </mc:Choice>
              <mc:Fallback>
                <p:oleObj name="Equação" r:id="rId3" imgW="1904760" imgH="19303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1338" y="1341438"/>
                        <a:ext cx="3368675" cy="3413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876256" y="4149080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(5.4)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899592" y="5229200"/>
            <a:ext cx="5374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Substituindo as relações (5.4) e (5.3) em (5.1) obtemos:</a:t>
            </a:r>
            <a:endParaRPr lang="pt-BR" dirty="0"/>
          </a:p>
        </p:txBody>
      </p:sp>
      <p:sp>
        <p:nvSpPr>
          <p:cNvPr id="9" name="Seta para a direita 8"/>
          <p:cNvSpPr/>
          <p:nvPr/>
        </p:nvSpPr>
        <p:spPr>
          <a:xfrm>
            <a:off x="7236296" y="51571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2843808" y="4941168"/>
            <a:ext cx="3600400" cy="100811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12</a:t>
            </a:fld>
            <a:endParaRPr lang="pt-BR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/>
        </p:nvGraphicFramePr>
        <p:xfrm>
          <a:off x="971600" y="620688"/>
          <a:ext cx="7292941" cy="863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1" name="Equação" r:id="rId3" imgW="3644640" imgH="431640" progId="Equation.3">
                  <p:embed/>
                </p:oleObj>
              </mc:Choice>
              <mc:Fallback>
                <p:oleObj name="Equação" r:id="rId3" imgW="364464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620688"/>
                        <a:ext cx="7292941" cy="8639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971600" y="1691516"/>
            <a:ext cx="69851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Para um fluido incompressível e um escoamento em regime estacionário,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1935163" y="2133600"/>
          <a:ext cx="5494337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2" name="Equação" r:id="rId5" imgW="3085920" imgH="393480" progId="Equation.3">
                  <p:embed/>
                </p:oleObj>
              </mc:Choice>
              <mc:Fallback>
                <p:oleObj name="Equação" r:id="rId5" imgW="308592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35163" y="2133600"/>
                        <a:ext cx="5494337" cy="700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2915816" y="2996952"/>
          <a:ext cx="3438382" cy="2732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3" name="Equação" r:id="rId7" imgW="1917360" imgH="1523880" progId="Equation.3">
                  <p:embed/>
                </p:oleObj>
              </mc:Choice>
              <mc:Fallback>
                <p:oleObj name="Equação" r:id="rId7" imgW="1917360" imgH="15238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2996952"/>
                        <a:ext cx="3438382" cy="273248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7020272" y="5229200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(5.5)</a:t>
            </a:r>
            <a:endParaRPr lang="pt-B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2699792" y="3212976"/>
            <a:ext cx="3672408" cy="86409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27584" y="764704"/>
            <a:ext cx="78954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Para um escoamento próximo a superfície da Terra a equação (5.5) pode se escrita</a:t>
            </a:r>
          </a:p>
          <a:p>
            <a:r>
              <a:rPr lang="pt-BR" dirty="0" smtClean="0"/>
              <a:t>como,</a:t>
            </a:r>
            <a:endParaRPr lang="pt-BR" dirty="0"/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2955925" y="1711325"/>
          <a:ext cx="3211513" cy="227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9" name="Equação" r:id="rId3" imgW="1790640" imgH="1269720" progId="Equation.3">
                  <p:embed/>
                </p:oleObj>
              </mc:Choice>
              <mc:Fallback>
                <p:oleObj name="Equação" r:id="rId3" imgW="1790640" imgH="12697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5925" y="1711325"/>
                        <a:ext cx="3211513" cy="227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043608" y="3356992"/>
            <a:ext cx="14041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b="1" dirty="0" smtClean="0"/>
              <a:t>Equação de</a:t>
            </a:r>
          </a:p>
          <a:p>
            <a:r>
              <a:rPr lang="pt-BR" sz="2000" b="1" dirty="0" smtClean="0"/>
              <a:t>Bernoulli:</a:t>
            </a:r>
            <a:endParaRPr lang="pt-BR" sz="20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1115616" y="4797152"/>
            <a:ext cx="70958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</a:t>
            </a:r>
            <a:r>
              <a:rPr lang="pt-BR" i="1" dirty="0" smtClean="0"/>
              <a:t>equação de Bernoulli</a:t>
            </a:r>
            <a:r>
              <a:rPr lang="pt-BR" dirty="0" smtClean="0"/>
              <a:t> é a integração da </a:t>
            </a:r>
            <a:r>
              <a:rPr lang="pt-BR" i="1" dirty="0" smtClean="0"/>
              <a:t>equação de </a:t>
            </a:r>
            <a:r>
              <a:rPr lang="pt-BR" i="1" dirty="0" err="1" smtClean="0"/>
              <a:t>Euler</a:t>
            </a:r>
            <a:r>
              <a:rPr lang="pt-BR" dirty="0" smtClean="0"/>
              <a:t> para o caso de</a:t>
            </a:r>
          </a:p>
          <a:p>
            <a:r>
              <a:rPr lang="pt-BR" dirty="0" smtClean="0"/>
              <a:t>fluidos ideais incompressíveis.</a:t>
            </a:r>
            <a:endParaRPr lang="pt-B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4283968" y="1916832"/>
            <a:ext cx="1368152" cy="57606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755576" y="1124744"/>
            <a:ext cx="532518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sz="2400" b="1" dirty="0" smtClean="0"/>
              <a:t>(2)</a:t>
            </a:r>
            <a:endParaRPr lang="pt-BR" sz="2400" b="1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827584" y="332656"/>
            <a:ext cx="6048672" cy="57606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hidrostática: o fluido em repouso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2555776" y="1052736"/>
          <a:ext cx="4748212" cy="135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1" name="Equação" r:id="rId3" imgW="2400120" imgH="685800" progId="Equation.3">
                  <p:embed/>
                </p:oleObj>
              </mc:Choice>
              <mc:Fallback>
                <p:oleObj name="Equação" r:id="rId3" imgW="2400120" imgH="685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1052736"/>
                        <a:ext cx="4748212" cy="1355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539552" y="2780928"/>
          <a:ext cx="4968553" cy="3384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2" name="Equação" r:id="rId5" imgW="2628720" imgH="1790640" progId="Equation.3">
                  <p:embed/>
                </p:oleObj>
              </mc:Choice>
              <mc:Fallback>
                <p:oleObj name="Equação" r:id="rId5" imgW="2628720" imgH="17906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2780928"/>
                        <a:ext cx="4968553" cy="338437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eta para a direita 9"/>
          <p:cNvSpPr/>
          <p:nvPr/>
        </p:nvSpPr>
        <p:spPr>
          <a:xfrm>
            <a:off x="5436096" y="4221088"/>
            <a:ext cx="54636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1" name="Objeto 10"/>
          <p:cNvGraphicFramePr>
            <a:graphicFrameLocks noChangeAspect="1"/>
          </p:cNvGraphicFramePr>
          <p:nvPr/>
        </p:nvGraphicFramePr>
        <p:xfrm>
          <a:off x="6156176" y="4221088"/>
          <a:ext cx="2726928" cy="395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3" name="Equação" r:id="rId7" imgW="1574640" imgH="228600" progId="Equation.3">
                  <p:embed/>
                </p:oleObj>
              </mc:Choice>
              <mc:Fallback>
                <p:oleObj name="Equação" r:id="rId7" imgW="157464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176" y="4221088"/>
                        <a:ext cx="2726928" cy="3958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5940152" y="3356992"/>
            <a:ext cx="29289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 o fluido é incompressível</a:t>
            </a:r>
          </a:p>
          <a:p>
            <a:r>
              <a:rPr lang="pt-BR" dirty="0" smtClean="0"/>
              <a:t>podemos integrar a equação:</a:t>
            </a:r>
            <a:endParaRPr lang="pt-BR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6372200" y="4797152"/>
            <a:ext cx="23011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 smtClean="0"/>
              <a:t>Equação Fundamental</a:t>
            </a:r>
          </a:p>
          <a:p>
            <a:pPr algn="ctr"/>
            <a:r>
              <a:rPr lang="pt-BR" b="1" dirty="0" smtClean="0"/>
              <a:t>da Hidrostática</a:t>
            </a:r>
            <a:endParaRPr lang="pt-BR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755576" y="1095127"/>
            <a:ext cx="532518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sz="2400" b="1" dirty="0" smtClean="0"/>
              <a:t>(3)</a:t>
            </a:r>
            <a:endParaRPr lang="pt-BR" sz="2400" b="1" dirty="0"/>
          </a:p>
        </p:txBody>
      </p:sp>
      <p:sp>
        <p:nvSpPr>
          <p:cNvPr id="6" name="Título 1"/>
          <p:cNvSpPr txBox="1">
            <a:spLocks/>
          </p:cNvSpPr>
          <p:nvPr/>
        </p:nvSpPr>
        <p:spPr>
          <a:xfrm>
            <a:off x="971600" y="260648"/>
            <a:ext cx="7416824" cy="63408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 teorema de Kelvin sobre a </a:t>
            </a:r>
            <a:r>
              <a:rPr kumimoji="0" lang="pt-BR" sz="3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circulação (C)</a:t>
            </a:r>
            <a:r>
              <a:rPr kumimoji="0" lang="pt-B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: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1573213" y="1268413"/>
          <a:ext cx="2716212" cy="302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1" name="Equação" r:id="rId3" imgW="1460160" imgH="1625400" progId="Equation.3">
                  <p:embed/>
                </p:oleObj>
              </mc:Choice>
              <mc:Fallback>
                <p:oleObj name="Equação" r:id="rId3" imgW="1460160" imgH="1625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3213" y="1268413"/>
                        <a:ext cx="2716212" cy="3024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o 8"/>
          <p:cNvGraphicFramePr>
            <a:graphicFrameLocks noChangeAspect="1"/>
          </p:cNvGraphicFramePr>
          <p:nvPr/>
        </p:nvGraphicFramePr>
        <p:xfrm>
          <a:off x="4876800" y="5084763"/>
          <a:ext cx="3609975" cy="75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42" name="Equação" r:id="rId5" imgW="2031840" imgH="444240" progId="Equation.3">
                  <p:embed/>
                </p:oleObj>
              </mc:Choice>
              <mc:Fallback>
                <p:oleObj name="Equação" r:id="rId5" imgW="2031840" imgH="4442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5084763"/>
                        <a:ext cx="3609975" cy="757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755576" y="4653136"/>
            <a:ext cx="41055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As partículas do fluido contidas em C</a:t>
            </a:r>
          </a:p>
          <a:p>
            <a:r>
              <a:rPr lang="pt-BR" dirty="0" smtClean="0"/>
              <a:t>evoluem no tempo e podem ser</a:t>
            </a:r>
          </a:p>
          <a:p>
            <a:r>
              <a:rPr lang="pt-BR" dirty="0" smtClean="0"/>
              <a:t>conectadas por uma outra curva fechada.</a:t>
            </a:r>
          </a:p>
          <a:p>
            <a:r>
              <a:rPr lang="pt-BR" dirty="0" smtClean="0"/>
              <a:t>Assim podemos dizer que C = C(t).</a:t>
            </a:r>
            <a:endParaRPr lang="pt-BR" dirty="0"/>
          </a:p>
        </p:txBody>
      </p:sp>
      <p:pic>
        <p:nvPicPr>
          <p:cNvPr id="11" name="Imagem 10" descr="Figura53.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4048" y="1268760"/>
            <a:ext cx="3384553" cy="29919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16</a:t>
            </a:fld>
            <a:endParaRPr lang="pt-BR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/>
        </p:nvGraphicFramePr>
        <p:xfrm>
          <a:off x="2838450" y="620713"/>
          <a:ext cx="3676650" cy="183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7" name="Equação" r:id="rId3" imgW="1879560" imgH="939600" progId="Equation.3">
                  <p:embed/>
                </p:oleObj>
              </mc:Choice>
              <mc:Fallback>
                <p:oleObj name="Equação" r:id="rId3" imgW="1879560" imgH="939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8450" y="620713"/>
                        <a:ext cx="3676650" cy="183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899592" y="2708920"/>
            <a:ext cx="7569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 o campo de forças é conservativo e o fluido é ideal a equação de </a:t>
            </a:r>
            <a:r>
              <a:rPr lang="pt-BR" dirty="0" err="1" smtClean="0"/>
              <a:t>Euler</a:t>
            </a:r>
            <a:r>
              <a:rPr lang="pt-BR" dirty="0" smtClean="0"/>
              <a:t> pode</a:t>
            </a:r>
          </a:p>
          <a:p>
            <a:r>
              <a:rPr lang="pt-BR" dirty="0" smtClean="0"/>
              <a:t>ser escrita como: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2915816" y="3356992"/>
          <a:ext cx="3665862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8" name="Equação" r:id="rId5" imgW="2133360" imgH="419040" progId="Equation.3">
                  <p:embed/>
                </p:oleObj>
              </mc:Choice>
              <mc:Fallback>
                <p:oleObj name="Equação" r:id="rId5" imgW="213336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3356992"/>
                        <a:ext cx="3665862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899592" y="4365104"/>
            <a:ext cx="7906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Vamos admitir que </a:t>
            </a:r>
            <a:r>
              <a:rPr lang="pt-BR" i="1" dirty="0" smtClean="0">
                <a:sym typeface="Symbol"/>
              </a:rPr>
              <a:t></a:t>
            </a:r>
            <a:r>
              <a:rPr lang="pt-BR" dirty="0" smtClean="0">
                <a:sym typeface="Symbol"/>
              </a:rPr>
              <a:t> seja função apenas de </a:t>
            </a:r>
            <a:r>
              <a:rPr lang="pt-BR" i="1" dirty="0" smtClean="0">
                <a:sym typeface="Symbol"/>
              </a:rPr>
              <a:t>p</a:t>
            </a:r>
            <a:r>
              <a:rPr lang="pt-BR" dirty="0" smtClean="0">
                <a:sym typeface="Symbol"/>
              </a:rPr>
              <a:t> (</a:t>
            </a:r>
            <a:r>
              <a:rPr lang="pt-BR" b="1" dirty="0" smtClean="0">
                <a:sym typeface="Symbol"/>
              </a:rPr>
              <a:t>fluido </a:t>
            </a:r>
            <a:r>
              <a:rPr lang="pt-BR" b="1" dirty="0" err="1" smtClean="0">
                <a:sym typeface="Symbol"/>
              </a:rPr>
              <a:t>barotrópido</a:t>
            </a:r>
            <a:r>
              <a:rPr lang="pt-BR" dirty="0" smtClean="0">
                <a:sym typeface="Symbol"/>
              </a:rPr>
              <a:t>), isto é, </a:t>
            </a:r>
            <a:r>
              <a:rPr lang="pt-BR" i="1" dirty="0" smtClean="0">
                <a:sym typeface="Symbol"/>
              </a:rPr>
              <a:t> = (p)</a:t>
            </a:r>
            <a:r>
              <a:rPr lang="pt-BR" dirty="0" smtClean="0">
                <a:sym typeface="Symbol"/>
              </a:rPr>
              <a:t>.</a:t>
            </a:r>
          </a:p>
          <a:p>
            <a:r>
              <a:rPr lang="pt-BR" dirty="0" smtClean="0">
                <a:sym typeface="Symbol"/>
              </a:rPr>
              <a:t>Vamos definir a quantidade,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2852536" y="5157192"/>
          <a:ext cx="4167736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9" name="Equação" r:id="rId7" imgW="2425680" imgH="419040" progId="Equation.3">
                  <p:embed/>
                </p:oleObj>
              </mc:Choice>
              <mc:Fallback>
                <p:oleObj name="Equação" r:id="rId7" imgW="2425680" imgH="419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2536" y="5157192"/>
                        <a:ext cx="4167736" cy="7200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1043608" y="5733256"/>
            <a:ext cx="1566454" cy="338554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pt-BR" sz="1600" dirty="0" smtClean="0">
                <a:sym typeface="Symbol"/>
              </a:rPr>
              <a:t> - </a:t>
            </a:r>
            <a:r>
              <a:rPr lang="pt-BR" sz="1600" dirty="0" err="1" smtClean="0">
                <a:sym typeface="Symbol"/>
              </a:rPr>
              <a:t>csi</a:t>
            </a:r>
            <a:r>
              <a:rPr lang="pt-BR" sz="1600" dirty="0" smtClean="0">
                <a:sym typeface="Symbol"/>
              </a:rPr>
              <a:t> maiúscula</a:t>
            </a:r>
            <a:endParaRPr lang="pt-BR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2339752" y="5229200"/>
            <a:ext cx="1224136" cy="86409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683568" y="548680"/>
            <a:ext cx="3240360" cy="122413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17</a:t>
            </a:fld>
            <a:endParaRPr lang="pt-BR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/>
        </p:nvGraphicFramePr>
        <p:xfrm>
          <a:off x="4860032" y="764704"/>
          <a:ext cx="3480321" cy="1537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5" name="Equação" r:id="rId3" imgW="2070000" imgH="914400" progId="Equation.3">
                  <p:embed/>
                </p:oleObj>
              </mc:Choice>
              <mc:Fallback>
                <p:oleObj name="Equação" r:id="rId3" imgW="2070000" imgH="914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032" y="764704"/>
                        <a:ext cx="3480321" cy="15373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755576" y="836712"/>
          <a:ext cx="3049044" cy="713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6" name="Equação" r:id="rId5" imgW="1790640" imgH="419040" progId="Equation.3">
                  <p:embed/>
                </p:oleObj>
              </mc:Choice>
              <mc:Fallback>
                <p:oleObj name="Equação" r:id="rId5" imgW="179064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836712"/>
                        <a:ext cx="3049044" cy="7136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755576" y="620688"/>
            <a:ext cx="769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NOTA: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755576" y="1988840"/>
          <a:ext cx="4475574" cy="4032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7" name="Equação" r:id="rId7" imgW="2565360" imgH="2311200" progId="Equation.3">
                  <p:embed/>
                </p:oleObj>
              </mc:Choice>
              <mc:Fallback>
                <p:oleObj name="Equação" r:id="rId7" imgW="2565360" imgH="231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988840"/>
                        <a:ext cx="4475574" cy="40324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5436096" y="5373216"/>
            <a:ext cx="3056093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Teorema de Kelvin ou teorema</a:t>
            </a:r>
          </a:p>
          <a:p>
            <a:r>
              <a:rPr lang="pt-BR" dirty="0" smtClean="0"/>
              <a:t>da conservação da circulação.</a:t>
            </a:r>
            <a:endParaRPr lang="pt-BR" dirty="0"/>
          </a:p>
        </p:txBody>
      </p:sp>
      <p:sp>
        <p:nvSpPr>
          <p:cNvPr id="11" name="Seta para a direita 10"/>
          <p:cNvSpPr/>
          <p:nvPr/>
        </p:nvSpPr>
        <p:spPr>
          <a:xfrm flipV="1">
            <a:off x="4139952" y="5517232"/>
            <a:ext cx="864096" cy="3600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1259632" y="692696"/>
            <a:ext cx="6840760" cy="1800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987824" y="2564904"/>
            <a:ext cx="3096344" cy="1143000"/>
          </a:xfrm>
        </p:spPr>
        <p:txBody>
          <a:bodyPr/>
          <a:lstStyle/>
          <a:p>
            <a:r>
              <a:rPr lang="pt-BR" dirty="0" smtClean="0"/>
              <a:t>FIM</a:t>
            </a:r>
            <a:endParaRPr lang="pt-BR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870E6-620D-47C5-9CF8-04E7069E94DE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331640" y="764704"/>
            <a:ext cx="5862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Exercício: reveja o eslaide 16 e mostre detalhadamente que</a:t>
            </a:r>
            <a:endParaRPr lang="pt-BR" dirty="0"/>
          </a:p>
        </p:txBody>
      </p:sp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3203848" y="1412776"/>
          <a:ext cx="2740546" cy="808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3" name="Equação" r:id="rId3" imgW="1879560" imgH="507960" progId="Equation.3">
                  <p:embed/>
                </p:oleObj>
              </mc:Choice>
              <mc:Fallback>
                <p:oleObj name="Equação" r:id="rId3" imgW="1879560" imgH="5079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1412776"/>
                        <a:ext cx="2740546" cy="8086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500</Words>
  <Application>Microsoft Office PowerPoint</Application>
  <PresentationFormat>On-screen Show (4:3)</PresentationFormat>
  <Paragraphs>87</Paragraphs>
  <Slides>18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Tema do Office</vt:lpstr>
      <vt:lpstr>Equação</vt:lpstr>
      <vt:lpstr>Hidrodinâmica</vt:lpstr>
      <vt:lpstr>Introdução à dinâmica do fluidos</vt:lpstr>
      <vt:lpstr>PowerPoint Presentation</vt:lpstr>
      <vt:lpstr>PowerPoint Presentation</vt:lpstr>
      <vt:lpstr>PowerPoint Presentation</vt:lpstr>
      <vt:lpstr>Equação de Euler:</vt:lpstr>
      <vt:lpstr>PowerPoint Presentation</vt:lpstr>
      <vt:lpstr>Algumas conseqüências da equação de Euler: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Hidrodinâmica</dc:title>
  <dc:creator>Helio Salim de Amorim</dc:creator>
  <cp:lastModifiedBy>Victor-PC</cp:lastModifiedBy>
  <cp:revision>91</cp:revision>
  <dcterms:created xsi:type="dcterms:W3CDTF">2011-04-21T16:00:33Z</dcterms:created>
  <dcterms:modified xsi:type="dcterms:W3CDTF">2017-04-11T10:51:55Z</dcterms:modified>
</cp:coreProperties>
</file>