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8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68" d="100"/>
          <a:sy n="68" d="100"/>
        </p:scale>
        <p:origin x="-142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4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0B60B-B0B9-4A08-B624-DB0AECAA3B0D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B3550-E942-4FD8-B048-F97A843D9922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76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715B-2C2C-44E1-BCF1-A58616D36DE9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027E7-BE20-4A3D-864C-2743F0D9D0D7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FDA16-B90A-4A2E-A93F-8CF0084422CE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1507-8555-435F-B811-61B468494B3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4B9-177E-4C8E-A162-F2266475841F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89540-90E7-4376-B8F8-1DAEEE7205A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7FF-C95C-44F0-8179-D5E1BD5E78B2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3653-5B5E-400C-9F58-F5B71EB29AF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6E00-280A-44B6-BCE5-41DADD733E6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BB64F-DC90-4714-B35C-7CD1B87F9B3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0771-4836-466A-B591-2FC9BCBCACD0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3C778-2DDD-4B0F-B18C-87DA06002AF7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403C9-46A8-42CF-AEE2-C60568283F86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jpeg"/><Relationship Id="rId4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6.jpe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3.wmf"/><Relationship Id="rId10" Type="http://schemas.openxmlformats.org/officeDocument/2006/relationships/image" Target="../media/image25.wmf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0.jpeg"/><Relationship Id="rId4" Type="http://schemas.openxmlformats.org/officeDocument/2006/relationships/image" Target="../media/image3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4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44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4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6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6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Aula 04</a:t>
            </a:r>
          </a:p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</a:t>
            </a:r>
            <a:r>
              <a:rPr lang="pt-BR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Sem</a:t>
            </a:r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./</a:t>
            </a:r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2017)</a:t>
            </a:r>
            <a:endParaRPr lang="pt-B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A </a:t>
            </a:r>
            <a:r>
              <a:rPr lang="pt-BR" sz="3200" i="1" dirty="0" smtClean="0"/>
              <a:t>função escoamento </a:t>
            </a:r>
            <a:r>
              <a:rPr lang="pt-BR" sz="3200" dirty="0" smtClean="0"/>
              <a:t>para fluxos bidimensionais</a:t>
            </a:r>
            <a:endParaRPr lang="pt-BR" sz="3200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187624" y="2852936"/>
          <a:ext cx="3600450" cy="233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ção" r:id="rId3" imgW="1485720" imgH="965160" progId="Equation.3">
                  <p:embed/>
                </p:oleObj>
              </mc:Choice>
              <mc:Fallback>
                <p:oleObj name="Equação" r:id="rId3" imgW="1485720" imgH="965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852936"/>
                        <a:ext cx="3600450" cy="2339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55576" y="1412776"/>
            <a:ext cx="7341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A) Velocidade para um fluxo bidimensional em componentes cartesianas e </a:t>
            </a:r>
          </a:p>
          <a:p>
            <a:r>
              <a:rPr lang="pt-BR" dirty="0" smtClean="0"/>
              <a:t>cilíndricas: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Imagem 8" descr="Figura4_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1916832"/>
            <a:ext cx="1813392" cy="4221088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2699792" y="5877272"/>
            <a:ext cx="26869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(Análise Vetorial, </a:t>
            </a:r>
            <a:r>
              <a:rPr lang="pt-BR" sz="1400" dirty="0" err="1" smtClean="0"/>
              <a:t>Hwei</a:t>
            </a:r>
            <a:r>
              <a:rPr lang="pt-BR" sz="1400" dirty="0" smtClean="0"/>
              <a:t> P. </a:t>
            </a:r>
            <a:r>
              <a:rPr lang="pt-BR" sz="1400" dirty="0" err="1" smtClean="0"/>
              <a:t>Hsu</a:t>
            </a:r>
            <a:r>
              <a:rPr lang="pt-BR" sz="1400" dirty="0" smtClean="0"/>
              <a:t>, LTC)</a:t>
            </a:r>
            <a:endParaRPr lang="pt-BR" sz="1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452320" y="4149080"/>
            <a:ext cx="14589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>
                <a:solidFill>
                  <a:srgbClr val="FF0000"/>
                </a:solidFill>
              </a:rPr>
              <a:t>Atenção: usamos</a:t>
            </a:r>
          </a:p>
          <a:p>
            <a:pPr>
              <a:buFont typeface="Symbol"/>
              <a:buChar char="q"/>
            </a:pPr>
            <a:r>
              <a:rPr lang="pt-BR" sz="1400" dirty="0" smtClean="0">
                <a:solidFill>
                  <a:srgbClr val="FF0000"/>
                </a:solidFill>
                <a:sym typeface="Symbol"/>
              </a:rPr>
              <a:t> em lugar de </a:t>
            </a:r>
          </a:p>
          <a:p>
            <a:r>
              <a:rPr lang="pt-BR" sz="1400" dirty="0" smtClean="0">
                <a:solidFill>
                  <a:srgbClr val="FF0000"/>
                </a:solidFill>
                <a:sym typeface="Symbol"/>
              </a:rPr>
              <a:t>e r em lugar de </a:t>
            </a:r>
            <a:r>
              <a:rPr lang="pt-BR" sz="1400" dirty="0" smtClean="0">
                <a:solidFill>
                  <a:srgbClr val="FF0000"/>
                </a:solidFill>
              </a:rPr>
              <a:t> </a:t>
            </a:r>
            <a:endParaRPr lang="pt-BR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1008112" cy="36004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pt-BR" sz="1600" dirty="0" smtClean="0"/>
              <a:t>Nota:</a:t>
            </a:r>
            <a:endParaRPr lang="pt-BR" sz="16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3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42913" y="1968500"/>
          <a:ext cx="2928937" cy="276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Equação" r:id="rId3" imgW="1955520" imgH="1841400" progId="Equation.3">
                  <p:embed/>
                </p:oleObj>
              </mc:Choice>
              <mc:Fallback>
                <p:oleObj name="Equação" r:id="rId3" imgW="1955520" imgH="1841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1968500"/>
                        <a:ext cx="2928937" cy="276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m 5" descr="Figura4_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1196752"/>
            <a:ext cx="5259855" cy="434186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876256" y="1628800"/>
            <a:ext cx="1831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Atenção: usamos</a:t>
            </a:r>
          </a:p>
          <a:p>
            <a:pPr>
              <a:buFont typeface="Symbol"/>
              <a:buChar char="q"/>
            </a:pPr>
            <a:r>
              <a:rPr lang="pt-BR" dirty="0" smtClean="0">
                <a:solidFill>
                  <a:srgbClr val="FF0000"/>
                </a:solidFill>
                <a:sym typeface="Symbol"/>
              </a:rPr>
              <a:t> em lugar de </a:t>
            </a:r>
          </a:p>
          <a:p>
            <a:r>
              <a:rPr lang="pt-BR" dirty="0" smtClean="0">
                <a:solidFill>
                  <a:srgbClr val="FF0000"/>
                </a:solidFill>
                <a:sym typeface="Symbol"/>
              </a:rPr>
              <a:t>e r em lugar de 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788024" y="5661248"/>
            <a:ext cx="26869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(Análise Vetorial, </a:t>
            </a:r>
            <a:r>
              <a:rPr lang="pt-BR" sz="1400" dirty="0" err="1" smtClean="0"/>
              <a:t>Hwei</a:t>
            </a:r>
            <a:r>
              <a:rPr lang="pt-BR" sz="1400" dirty="0" smtClean="0"/>
              <a:t> P. </a:t>
            </a:r>
            <a:r>
              <a:rPr lang="pt-BR" sz="1400" dirty="0" err="1" smtClean="0"/>
              <a:t>Hsu</a:t>
            </a:r>
            <a:r>
              <a:rPr lang="pt-BR" sz="1400" dirty="0" smtClean="0"/>
              <a:t>, LTC)</a:t>
            </a:r>
            <a:endParaRPr lang="pt-BR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411760" y="1700808"/>
          <a:ext cx="3600400" cy="939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ção" r:id="rId3" imgW="2044440" imgH="533160" progId="Equation.3">
                  <p:embed/>
                </p:oleObj>
              </mc:Choice>
              <mc:Fallback>
                <p:oleObj name="Equação" r:id="rId3" imgW="2044440" imgH="533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700808"/>
                        <a:ext cx="3600400" cy="939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683568" y="764704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B) A velocidade para um fluxo com simetria axial em componentes cilíndricas.</a:t>
            </a:r>
          </a:p>
          <a:p>
            <a:r>
              <a:rPr lang="pt-BR" dirty="0" smtClean="0"/>
              <a:t>Podemos contemplar dois casos: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" name="Imagem 6" descr="visco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43808" y="3429000"/>
            <a:ext cx="1380744" cy="2267712"/>
          </a:xfrm>
          <a:prstGeom prst="rect">
            <a:avLst/>
          </a:prstGeom>
        </p:spPr>
      </p:pic>
      <p:pic>
        <p:nvPicPr>
          <p:cNvPr id="8" name="Imagem 7" descr="visco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3284984"/>
            <a:ext cx="1584176" cy="257428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664301" y="3358733"/>
            <a:ext cx="1995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Transição laminar –</a:t>
            </a:r>
          </a:p>
          <a:p>
            <a:r>
              <a:rPr lang="pt-BR" dirty="0" smtClean="0"/>
              <a:t>turbulento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67544" y="3429000"/>
            <a:ext cx="2326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Caso (b): Um forma</a:t>
            </a:r>
          </a:p>
          <a:p>
            <a:r>
              <a:rPr lang="pt-BR" dirty="0" smtClean="0"/>
              <a:t>prática de se induzir</a:t>
            </a:r>
          </a:p>
          <a:p>
            <a:r>
              <a:rPr lang="pt-BR" dirty="0" smtClean="0"/>
              <a:t>um fluxo com  simetria</a:t>
            </a:r>
          </a:p>
          <a:p>
            <a:r>
              <a:rPr lang="pt-BR" dirty="0" smtClean="0"/>
              <a:t>axial.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836712"/>
            <a:ext cx="7035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Em ambos os exemplos temos apenas duas componentes de velocidade.</a:t>
            </a:r>
          </a:p>
          <a:p>
            <a:r>
              <a:rPr lang="pt-BR" dirty="0" smtClean="0"/>
              <a:t>Vamos assumir que os fluido são incompressíveis.</a:t>
            </a:r>
            <a:endParaRPr lang="pt-BR" dirty="0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3347864" y="1628800"/>
          <a:ext cx="2862985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ção" r:id="rId3" imgW="1434960" imgH="685800" progId="Equation.3">
                  <p:embed/>
                </p:oleObj>
              </mc:Choice>
              <mc:Fallback>
                <p:oleObj name="Equação" r:id="rId3" imgW="1434960" imgH="685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1628800"/>
                        <a:ext cx="2862985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1115616" y="3212976"/>
            <a:ext cx="3952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equação da divergência é satisfeita se,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627784" y="3861048"/>
          <a:ext cx="3960440" cy="816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ção" r:id="rId5" imgW="2031840" imgH="419040" progId="Equation.3">
                  <p:embed/>
                </p:oleObj>
              </mc:Choice>
              <mc:Fallback>
                <p:oleObj name="Equação" r:id="rId5" imgW="203184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3861048"/>
                        <a:ext cx="3960440" cy="8168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187624" y="5229200"/>
            <a:ext cx="525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função </a:t>
            </a:r>
            <a:r>
              <a:rPr lang="pt-BR" i="1" dirty="0" smtClean="0">
                <a:sym typeface="Symbol"/>
              </a:rPr>
              <a:t>(x,y)</a:t>
            </a:r>
            <a:r>
              <a:rPr lang="pt-BR" dirty="0" smtClean="0">
                <a:sym typeface="Symbol"/>
              </a:rPr>
              <a:t> é denominada </a:t>
            </a:r>
            <a:r>
              <a:rPr lang="pt-BR" i="1" dirty="0" smtClean="0">
                <a:sym typeface="Symbol"/>
              </a:rPr>
              <a:t>Função de Escoamento.</a:t>
            </a:r>
            <a:endParaRPr lang="pt-BR" i="1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7092280" y="400506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(4.1)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71600" y="692696"/>
            <a:ext cx="5050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calcular </a:t>
            </a:r>
            <a:r>
              <a:rPr lang="pt-BR" dirty="0" smtClean="0">
                <a:sym typeface="Symbol"/>
              </a:rPr>
              <a:t>(x,y) a partir das equações (4.1):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092325" y="1268413"/>
          <a:ext cx="491807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Equação" r:id="rId3" imgW="2997000" imgH="482400" progId="Equation.3">
                  <p:embed/>
                </p:oleObj>
              </mc:Choice>
              <mc:Fallback>
                <p:oleObj name="Equação" r:id="rId3" imgW="299700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325" y="1268413"/>
                        <a:ext cx="4918075" cy="792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043608" y="2204864"/>
            <a:ext cx="7137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</a:t>
            </a:r>
            <a:r>
              <a:rPr lang="pt-BR" i="1" dirty="0" smtClean="0">
                <a:sym typeface="Symbol"/>
              </a:rPr>
              <a:t>(x)</a:t>
            </a:r>
            <a:r>
              <a:rPr lang="pt-BR" dirty="0" smtClean="0">
                <a:sym typeface="Symbol"/>
              </a:rPr>
              <a:t> e uma função qualquer de </a:t>
            </a:r>
            <a:r>
              <a:rPr lang="pt-BR" i="1" dirty="0" smtClean="0">
                <a:sym typeface="Symbol"/>
              </a:rPr>
              <a:t>x</a:t>
            </a:r>
            <a:r>
              <a:rPr lang="pt-BR" dirty="0" smtClean="0">
                <a:sym typeface="Symbol"/>
              </a:rPr>
              <a:t> e </a:t>
            </a:r>
            <a:r>
              <a:rPr lang="pt-BR" i="1" dirty="0" smtClean="0">
                <a:sym typeface="Symbol"/>
              </a:rPr>
              <a:t>b</a:t>
            </a:r>
            <a:r>
              <a:rPr lang="pt-BR" dirty="0" smtClean="0">
                <a:sym typeface="Symbol"/>
              </a:rPr>
              <a:t> uma constante arbitrária. Então,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600325" y="2708275"/>
          <a:ext cx="391636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Equação" r:id="rId5" imgW="2260440" imgH="482400" progId="Equation.3">
                  <p:embed/>
                </p:oleObj>
              </mc:Choice>
              <mc:Fallback>
                <p:oleObj name="Equação" r:id="rId5" imgW="226044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325" y="2708275"/>
                        <a:ext cx="3916363" cy="836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971600" y="3861048"/>
            <a:ext cx="444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Usando a equação da continuidade na forma,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5508104" y="3789040"/>
          <a:ext cx="238356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Equação" r:id="rId7" imgW="1422360" imgH="393480" progId="Equation.3">
                  <p:embed/>
                </p:oleObj>
              </mc:Choice>
              <mc:Fallback>
                <p:oleObj name="Equação" r:id="rId7" imgW="14223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3789040"/>
                        <a:ext cx="2383567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1115616" y="5085184"/>
            <a:ext cx="1944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escrever,</a:t>
            </a:r>
            <a:endParaRPr lang="pt-BR" dirty="0"/>
          </a:p>
        </p:txBody>
      </p:sp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3491880" y="4869160"/>
          <a:ext cx="2808312" cy="904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Equação" r:id="rId9" imgW="1498320" imgH="482400" progId="Equation.3">
                  <p:embed/>
                </p:oleObj>
              </mc:Choice>
              <mc:Fallback>
                <p:oleObj name="Equação" r:id="rId9" imgW="149832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869160"/>
                        <a:ext cx="2808312" cy="9043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6660232" y="508518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71600" y="836712"/>
            <a:ext cx="4305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equação (4.2) pode ser integrada para dar,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059833" y="1340768"/>
          <a:ext cx="3528392" cy="729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Equação" r:id="rId3" imgW="1904760" imgH="393480" progId="Equation.3">
                  <p:embed/>
                </p:oleObj>
              </mc:Choice>
              <mc:Fallback>
                <p:oleObj name="Equação" r:id="rId3" imgW="19047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3" y="1340768"/>
                        <a:ext cx="3528392" cy="729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2420888"/>
            <a:ext cx="4408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Comparando (4.3) com (4.1) concluímos que,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5580112" y="2492896"/>
          <a:ext cx="2190473" cy="1206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Equação" r:id="rId5" imgW="1244520" imgH="685800" progId="Equation.3">
                  <p:embed/>
                </p:oleObj>
              </mc:Choice>
              <mc:Fallback>
                <p:oleObj name="Equação" r:id="rId5" imgW="1244520" imgH="685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2492896"/>
                        <a:ext cx="2190473" cy="12069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928225" y="3933056"/>
            <a:ext cx="7002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Assim, a função escoamento </a:t>
            </a:r>
            <a:r>
              <a:rPr lang="pt-BR" i="1" dirty="0" smtClean="0">
                <a:sym typeface="Symbol"/>
              </a:rPr>
              <a:t>(x,y), </a:t>
            </a:r>
            <a:r>
              <a:rPr lang="pt-BR" dirty="0" smtClean="0">
                <a:sym typeface="Symbol"/>
              </a:rPr>
              <a:t>que satisfaz as equações (4.1), pode </a:t>
            </a:r>
          </a:p>
          <a:p>
            <a:r>
              <a:rPr lang="pt-BR" dirty="0" smtClean="0">
                <a:sym typeface="Symbol"/>
              </a:rPr>
              <a:t>ser calculada através da equação,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3059832" y="4581128"/>
          <a:ext cx="3751996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Equação" r:id="rId7" imgW="2095200" imgH="482400" progId="Equation.3">
                  <p:embed/>
                </p:oleObj>
              </mc:Choice>
              <mc:Fallback>
                <p:oleObj name="Equação" r:id="rId7" imgW="209520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581128"/>
                        <a:ext cx="3751996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971600" y="5589240"/>
            <a:ext cx="3911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sendo </a:t>
            </a:r>
            <a:r>
              <a:rPr lang="pt-BR" i="1" dirty="0" smtClean="0"/>
              <a:t>a</a:t>
            </a:r>
            <a:r>
              <a:rPr lang="pt-BR" dirty="0" smtClean="0"/>
              <a:t> e </a:t>
            </a:r>
            <a:r>
              <a:rPr lang="pt-BR" i="1" dirty="0" smtClean="0"/>
              <a:t>b</a:t>
            </a:r>
            <a:r>
              <a:rPr lang="pt-BR" dirty="0" smtClean="0"/>
              <a:t> duas constantes arbitrárias.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876256" y="1495248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(4.3)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115616" y="836712"/>
            <a:ext cx="6834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Esses resultados podem ser colocados num a forma vetorial. Definimos</a:t>
            </a:r>
          </a:p>
          <a:p>
            <a:r>
              <a:rPr lang="pt-BR" dirty="0" smtClean="0"/>
              <a:t>o vetor,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190875" y="1341438"/>
          <a:ext cx="240188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Equação" r:id="rId3" imgW="1193760" imgH="241200" progId="Equation.3">
                  <p:embed/>
                </p:oleObj>
              </mc:Choice>
              <mc:Fallback>
                <p:oleObj name="Equação" r:id="rId3" imgW="119376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75" y="1341438"/>
                        <a:ext cx="2401888" cy="48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290888" y="2060575"/>
          <a:ext cx="32988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Equação" r:id="rId5" imgW="1790640" imgH="241200" progId="Equation.3">
                  <p:embed/>
                </p:oleObj>
              </mc:Choice>
              <mc:Fallback>
                <p:oleObj name="Equação" r:id="rId5" imgW="179064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0888" y="2060575"/>
                        <a:ext cx="3298825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187624" y="2132856"/>
            <a:ext cx="1960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escrever: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115616" y="2852936"/>
            <a:ext cx="4536504" cy="5040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 smtClean="0">
                <a:solidFill>
                  <a:schemeClr val="tx1"/>
                </a:solidFill>
              </a:rPr>
              <a:t>Exercício: mostre que,</a:t>
            </a:r>
            <a:r>
              <a:rPr lang="pt-BR" dirty="0" smtClean="0"/>
              <a:t>  </a:t>
            </a:r>
            <a:endParaRPr lang="pt-BR" dirty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295650" y="2881313"/>
          <a:ext cx="217011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6" name="Equação" r:id="rId7" imgW="1295280" imgH="241200" progId="Equation.3">
                  <p:embed/>
                </p:oleObj>
              </mc:Choice>
              <mc:Fallback>
                <p:oleObj name="Equação" r:id="rId7" imgW="129528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650" y="2881313"/>
                        <a:ext cx="2170113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899592" y="3573016"/>
          <a:ext cx="7921625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" name="Equação" r:id="rId9" imgW="4584600" imgH="1091880" progId="Equation.3">
                  <p:embed/>
                </p:oleObj>
              </mc:Choice>
              <mc:Fallback>
                <p:oleObj name="Equação" r:id="rId9" imgW="4584600" imgH="1091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573016"/>
                        <a:ext cx="7921625" cy="188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4572000" y="5589240"/>
            <a:ext cx="372024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O vetor </a:t>
            </a:r>
            <a:r>
              <a:rPr lang="pt-BR" b="1" dirty="0" smtClean="0"/>
              <a:t>A</a:t>
            </a:r>
            <a:r>
              <a:rPr lang="pt-BR" dirty="0" smtClean="0"/>
              <a:t> é chamado </a:t>
            </a:r>
            <a:r>
              <a:rPr lang="pt-BR" b="1" i="1" dirty="0" smtClean="0"/>
              <a:t>vetor potencial.</a:t>
            </a:r>
            <a:endParaRPr lang="pt-BR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9</a:t>
            </a:fld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755576" y="620688"/>
            <a:ext cx="7067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função escoamento </a:t>
            </a:r>
            <a:r>
              <a:rPr lang="pt-BR" dirty="0" smtClean="0">
                <a:sym typeface="Symbol"/>
              </a:rPr>
              <a:t>(x,y) se relaciona com as linhas de escoamento. 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619672" y="1556792"/>
          <a:ext cx="1441142" cy="408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Equação" r:id="rId3" imgW="850680" imgH="241200" progId="Equation.3">
                  <p:embed/>
                </p:oleObj>
              </mc:Choice>
              <mc:Fallback>
                <p:oleObj name="Equação" r:id="rId3" imgW="85068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556792"/>
                        <a:ext cx="1441142" cy="4086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m 5" descr="Figura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1196752"/>
            <a:ext cx="4483608" cy="192024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39552" y="3789040"/>
            <a:ext cx="823103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pt-BR" dirty="0" smtClean="0"/>
              <a:t> O versor </a:t>
            </a:r>
            <a:r>
              <a:rPr lang="pt-BR" b="1" dirty="0" smtClean="0"/>
              <a:t>k</a:t>
            </a:r>
            <a:r>
              <a:rPr lang="pt-BR" dirty="0" smtClean="0"/>
              <a:t> é perpendicular ao plano do eslaide; do Cálculo, sabemos que o </a:t>
            </a:r>
            <a:r>
              <a:rPr lang="pt-BR" dirty="0" err="1" smtClean="0"/>
              <a:t>grad</a:t>
            </a:r>
            <a:r>
              <a:rPr lang="pt-BR" dirty="0" smtClean="0"/>
              <a:t>(</a:t>
            </a:r>
            <a:r>
              <a:rPr lang="pt-BR" dirty="0" smtClean="0">
                <a:sym typeface="Symbol"/>
              </a:rPr>
              <a:t>) é</a:t>
            </a:r>
          </a:p>
          <a:p>
            <a:r>
              <a:rPr lang="pt-BR" dirty="0" smtClean="0">
                <a:sym typeface="Symbol"/>
              </a:rPr>
              <a:t>perpendicular às curvas </a:t>
            </a:r>
            <a:r>
              <a:rPr lang="pt-BR" i="1" dirty="0" smtClean="0">
                <a:sym typeface="Symbol"/>
              </a:rPr>
              <a:t>(x,y) = </a:t>
            </a:r>
            <a:r>
              <a:rPr lang="pt-BR" i="1" dirty="0" err="1" smtClean="0">
                <a:sym typeface="Symbol"/>
              </a:rPr>
              <a:t>cte</a:t>
            </a:r>
            <a:r>
              <a:rPr lang="pt-BR" dirty="0" smtClean="0">
                <a:sym typeface="Symbol"/>
              </a:rPr>
              <a:t> (à superfícies, se pensamos em três dimensões);</a:t>
            </a:r>
          </a:p>
          <a:p>
            <a:endParaRPr lang="pt-BR" dirty="0" smtClean="0">
              <a:sym typeface="Symbol"/>
            </a:endParaRPr>
          </a:p>
          <a:p>
            <a:pPr>
              <a:buFontTx/>
              <a:buChar char="-"/>
            </a:pPr>
            <a:r>
              <a:rPr lang="pt-BR" dirty="0" smtClean="0">
                <a:sym typeface="Symbol"/>
              </a:rPr>
              <a:t> Da relação acima sabemos que </a:t>
            </a:r>
            <a:r>
              <a:rPr lang="pt-BR" b="1" dirty="0" smtClean="0">
                <a:sym typeface="Symbol"/>
              </a:rPr>
              <a:t>V</a:t>
            </a:r>
            <a:r>
              <a:rPr lang="pt-BR" dirty="0" smtClean="0">
                <a:sym typeface="Symbol"/>
              </a:rPr>
              <a:t> é perpendicular ao </a:t>
            </a:r>
            <a:r>
              <a:rPr lang="pt-BR" dirty="0" err="1" smtClean="0">
                <a:sym typeface="Symbol"/>
              </a:rPr>
              <a:t>grad</a:t>
            </a:r>
            <a:r>
              <a:rPr lang="pt-BR" dirty="0" smtClean="0">
                <a:sym typeface="Symbol"/>
              </a:rPr>
              <a:t>(); devemos concluir que</a:t>
            </a:r>
          </a:p>
          <a:p>
            <a:r>
              <a:rPr lang="pt-BR" b="1" dirty="0" smtClean="0">
                <a:sym typeface="Symbol"/>
              </a:rPr>
              <a:t>V</a:t>
            </a:r>
            <a:r>
              <a:rPr lang="pt-BR" dirty="0" smtClean="0">
                <a:sym typeface="Symbol"/>
              </a:rPr>
              <a:t> é tangente à curva </a:t>
            </a:r>
            <a:r>
              <a:rPr lang="pt-BR" i="1" dirty="0" smtClean="0">
                <a:sym typeface="Symbol"/>
              </a:rPr>
              <a:t>(x,y) = </a:t>
            </a:r>
            <a:r>
              <a:rPr lang="pt-BR" i="1" dirty="0" err="1" smtClean="0">
                <a:sym typeface="Symbol"/>
              </a:rPr>
              <a:t>cte</a:t>
            </a:r>
            <a:r>
              <a:rPr lang="pt-BR" dirty="0" smtClean="0">
                <a:sym typeface="Symbol"/>
              </a:rPr>
              <a:t>.</a:t>
            </a: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- Conclusão: as curvas </a:t>
            </a:r>
            <a:r>
              <a:rPr lang="pt-BR" i="1" dirty="0" smtClean="0">
                <a:sym typeface="Symbol"/>
              </a:rPr>
              <a:t>(x,y) = </a:t>
            </a:r>
            <a:r>
              <a:rPr lang="pt-BR" i="1" dirty="0" err="1" smtClean="0">
                <a:sym typeface="Symbol"/>
              </a:rPr>
              <a:t>cte</a:t>
            </a:r>
            <a:r>
              <a:rPr lang="pt-BR" dirty="0" smtClean="0">
                <a:sym typeface="Symbol"/>
              </a:rPr>
              <a:t> são curvas de escoamento!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620688"/>
            <a:ext cx="771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duas curvas de escoamento de um dado fluxo bidimensional, </a:t>
            </a:r>
            <a:r>
              <a:rPr lang="pt-BR" dirty="0" smtClean="0">
                <a:sym typeface="Symbol"/>
              </a:rPr>
              <a:t> = a e</a:t>
            </a:r>
          </a:p>
          <a:p>
            <a:r>
              <a:rPr lang="pt-BR" dirty="0" smtClean="0">
                <a:sym typeface="Symbol"/>
              </a:rPr>
              <a:t> = b. Considere o fluxo através do retângulo ABCD, de lado AB = CD = 1.</a:t>
            </a:r>
            <a:endParaRPr lang="pt-BR" dirty="0"/>
          </a:p>
        </p:txBody>
      </p:sp>
      <p:pic>
        <p:nvPicPr>
          <p:cNvPr id="5" name="Imagem 4" descr="Figura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628800"/>
            <a:ext cx="3526148" cy="2244844"/>
          </a:xfrm>
          <a:prstGeom prst="rect">
            <a:avLst/>
          </a:prstGeom>
        </p:spPr>
      </p:pic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252538" y="1484313"/>
          <a:ext cx="267970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ção" r:id="rId4" imgW="1688760" imgH="380880" progId="Equation.3">
                  <p:embed/>
                </p:oleObj>
              </mc:Choice>
              <mc:Fallback>
                <p:oleObj name="Equação" r:id="rId4" imgW="1688760" imgH="380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2538" y="1484313"/>
                        <a:ext cx="2679700" cy="60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99592" y="2420888"/>
            <a:ext cx="366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</a:t>
            </a:r>
            <a:r>
              <a:rPr lang="pt-BR" i="1" dirty="0" smtClean="0"/>
              <a:t>teorema de Stokes </a:t>
            </a:r>
            <a:r>
              <a:rPr lang="pt-BR" dirty="0" smtClean="0"/>
              <a:t>estabelece que,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1547664" y="2924944"/>
          <a:ext cx="2289855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Equação" r:id="rId6" imgW="1346040" imgH="380880" progId="Equation.3">
                  <p:embed/>
                </p:oleObj>
              </mc:Choice>
              <mc:Fallback>
                <p:oleObj name="Equação" r:id="rId6" imgW="1346040" imgH="380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924944"/>
                        <a:ext cx="2289855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m 8" descr="Figura4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9592" y="3717032"/>
            <a:ext cx="2221992" cy="1915668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3275856" y="4077072"/>
            <a:ext cx="5602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partir do Teorema de Stokes, podemos estabelecer que,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4244975" y="4652963"/>
          <a:ext cx="3030538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ção" r:id="rId9" imgW="1942920" imgH="380880" progId="Equation.3">
                  <p:embed/>
                </p:oleObj>
              </mc:Choice>
              <mc:Fallback>
                <p:oleObj name="Equação" r:id="rId9" imgW="1942920" imgH="380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4975" y="4652963"/>
                        <a:ext cx="3030538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3491880" y="5589240"/>
            <a:ext cx="5187317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É importante atentar para o sentido da circulação (d</a:t>
            </a:r>
            <a:r>
              <a:rPr lang="pt-BR" b="1" i="1" dirty="0" smtClean="0"/>
              <a:t>l</a:t>
            </a:r>
            <a:r>
              <a:rPr lang="pt-BR" dirty="0" smtClean="0"/>
              <a:t>)</a:t>
            </a:r>
            <a:endParaRPr lang="pt-BR" b="1" i="1" dirty="0" smtClean="0"/>
          </a:p>
          <a:p>
            <a:r>
              <a:rPr lang="pt-BR" dirty="0" smtClean="0"/>
              <a:t>e a orientação do versor normal à superfície (</a:t>
            </a:r>
            <a:r>
              <a:rPr lang="pt-BR" dirty="0" err="1" smtClean="0"/>
              <a:t>d</a:t>
            </a:r>
            <a:r>
              <a:rPr lang="pt-BR" b="1" i="1" dirty="0" err="1" smtClean="0"/>
              <a:t>s</a:t>
            </a:r>
            <a:r>
              <a:rPr lang="pt-BR" dirty="0" smtClean="0"/>
              <a:t>).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11</a:t>
            </a:fld>
            <a:endParaRPr lang="pt-BR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296988" y="620713"/>
          <a:ext cx="6375400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ção" r:id="rId3" imgW="3454200" imgH="838080" progId="Equation.3">
                  <p:embed/>
                </p:oleObj>
              </mc:Choice>
              <mc:Fallback>
                <p:oleObj name="Equação" r:id="rId3" imgW="3454200" imgH="838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620713"/>
                        <a:ext cx="6375400" cy="1728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043608" y="2780928"/>
            <a:ext cx="7391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Portanto, concluímos que o fluxo da velocidade sobre a superfície  ABCD, por</a:t>
            </a:r>
          </a:p>
          <a:p>
            <a:r>
              <a:rPr lang="pt-BR" dirty="0" smtClean="0"/>
              <a:t>unidade de comprimento, é: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139952" y="3501008"/>
          <a:ext cx="1785095" cy="695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ção" r:id="rId5" imgW="977760" imgH="380880" progId="Equation.3">
                  <p:embed/>
                </p:oleObj>
              </mc:Choice>
              <mc:Fallback>
                <p:oleObj name="Equação" r:id="rId5" imgW="977760" imgH="380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3501008"/>
                        <a:ext cx="1785095" cy="6954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115616" y="4365104"/>
            <a:ext cx="76322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Conclusão: o fluxo entre as curvas de escoamento </a:t>
            </a:r>
            <a:r>
              <a:rPr lang="pt-BR" dirty="0" smtClean="0">
                <a:sym typeface="Symbol"/>
              </a:rPr>
              <a:t> = a e  = b é pois b – a</a:t>
            </a:r>
          </a:p>
          <a:p>
            <a:r>
              <a:rPr lang="pt-BR" dirty="0" smtClean="0">
                <a:sym typeface="Symbol"/>
              </a:rPr>
              <a:t>por unidade de comprimento. Conseqüentemente, se as linhas de escoamento</a:t>
            </a:r>
          </a:p>
          <a:p>
            <a:r>
              <a:rPr lang="pt-BR" dirty="0" smtClean="0">
                <a:sym typeface="Symbol"/>
              </a:rPr>
              <a:t>são próximas o fluxo deve ser alto e o contrário se dá se as linhas são afastadas.</a:t>
            </a:r>
          </a:p>
          <a:p>
            <a:r>
              <a:rPr lang="pt-BR" dirty="0" smtClean="0">
                <a:sym typeface="Symbol"/>
              </a:rPr>
              <a:t>Por sua vez, as linhas não podem se cruzar a não ser numa singularidade. </a:t>
            </a: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620688"/>
            <a:ext cx="4866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Algumas funções escoamento básicas</a:t>
            </a:r>
            <a:endParaRPr lang="pt-BR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700808"/>
            <a:ext cx="3743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1. Fluxo uniforme paralelo ao eixo – x: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716016" y="1196752"/>
          <a:ext cx="1531937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Equação" r:id="rId3" imgW="901440" imgH="863280" progId="Equation.3">
                  <p:embed/>
                </p:oleObj>
              </mc:Choice>
              <mc:Fallback>
                <p:oleObj name="Equação" r:id="rId3" imgW="90144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196752"/>
                        <a:ext cx="1531937" cy="1463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043608" y="2492896"/>
            <a:ext cx="1576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assim temos,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771800" y="3027423"/>
          <a:ext cx="2019300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ção" r:id="rId5" imgW="1168200" imgH="660240" progId="Equation.3">
                  <p:embed/>
                </p:oleObj>
              </mc:Choice>
              <mc:Fallback>
                <p:oleObj name="Equação" r:id="rId5" imgW="116820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3027423"/>
                        <a:ext cx="2019300" cy="1141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ector de seta reta 13"/>
          <p:cNvCxnSpPr/>
          <p:nvPr/>
        </p:nvCxnSpPr>
        <p:spPr>
          <a:xfrm>
            <a:off x="4644008" y="3212976"/>
            <a:ext cx="79208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>
            <a:off x="4932040" y="4005064"/>
            <a:ext cx="79208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5724128" y="2996952"/>
            <a:ext cx="2525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Coordenadas cartesianas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868144" y="3851756"/>
            <a:ext cx="240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Coordenadas cilíndricas</a:t>
            </a:r>
            <a:endParaRPr lang="pt-BR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115616" y="4653136"/>
            <a:ext cx="507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Não é necessário uma constante de integração aqui.</a:t>
            </a: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764704"/>
            <a:ext cx="7473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2. Fluxo paralelo ao eixo – x com velocidade proporcional à distância ao eixo-x:</a:t>
            </a:r>
            <a:endParaRPr lang="pt-BR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873375" y="1341438"/>
          <a:ext cx="1619250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Equação" r:id="rId3" imgW="952200" imgH="863280" progId="Equation.3">
                  <p:embed/>
                </p:oleObj>
              </mc:Choice>
              <mc:Fallback>
                <p:oleObj name="Equação" r:id="rId3" imgW="95220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75" y="1341438"/>
                        <a:ext cx="1619250" cy="1463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043608" y="3068960"/>
            <a:ext cx="1576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assim temos,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438525" y="3440113"/>
          <a:ext cx="3195638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Equação" r:id="rId5" imgW="1815840" imgH="215640" progId="Equation.3">
                  <p:embed/>
                </p:oleObj>
              </mc:Choice>
              <mc:Fallback>
                <p:oleObj name="Equação" r:id="rId5" imgW="181584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8525" y="3440113"/>
                        <a:ext cx="3195638" cy="379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83568" y="4365104"/>
            <a:ext cx="43263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Um fluxo como esse é um modelo simples</a:t>
            </a:r>
          </a:p>
          <a:p>
            <a:r>
              <a:rPr lang="pt-BR" dirty="0" smtClean="0"/>
              <a:t>para representar o movimento do ar (vento)</a:t>
            </a:r>
          </a:p>
          <a:p>
            <a:r>
              <a:rPr lang="pt-BR" dirty="0" smtClean="0"/>
              <a:t>próximo ao chão. </a:t>
            </a:r>
            <a:endParaRPr lang="pt-BR" dirty="0"/>
          </a:p>
        </p:txBody>
      </p:sp>
      <p:pic>
        <p:nvPicPr>
          <p:cNvPr id="10" name="Imagem 9" descr="Figura44.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8064" y="4365104"/>
            <a:ext cx="3024336" cy="132284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836712"/>
            <a:ext cx="435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3. Fluxo radialmente centrífugo  (centrípeto):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5364088" y="620688"/>
          <a:ext cx="1366172" cy="961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Equação" r:id="rId3" imgW="685800" imgH="482400" progId="Equation.3">
                  <p:embed/>
                </p:oleObj>
              </mc:Choice>
              <mc:Fallback>
                <p:oleObj name="Equação" r:id="rId3" imgW="68580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620688"/>
                        <a:ext cx="1366172" cy="961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71600" y="2060848"/>
            <a:ext cx="7111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Neste caso é mais simples trabalhar com coordenadas cilíndricas (polares).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683568" y="2492896"/>
          <a:ext cx="3043616" cy="2621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9" name="Equação" r:id="rId5" imgW="1739880" imgH="1498320" progId="Equation.3">
                  <p:embed/>
                </p:oleObj>
              </mc:Choice>
              <mc:Fallback>
                <p:oleObj name="Equação" r:id="rId5" imgW="1739880" imgH="14983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492896"/>
                        <a:ext cx="3043616" cy="26215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4572000" y="3356992"/>
          <a:ext cx="1565965" cy="1342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Equação" r:id="rId7" imgW="977760" imgH="838080" progId="Equation.3">
                  <p:embed/>
                </p:oleObj>
              </mc:Choice>
              <mc:Fallback>
                <p:oleObj name="Equação" r:id="rId7" imgW="977760" imgH="838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356992"/>
                        <a:ext cx="1565965" cy="1342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eta para a direita 8"/>
          <p:cNvSpPr/>
          <p:nvPr/>
        </p:nvSpPr>
        <p:spPr>
          <a:xfrm>
            <a:off x="3779912" y="3789040"/>
            <a:ext cx="61836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6804248" y="3828229"/>
          <a:ext cx="1432266" cy="347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Equação" r:id="rId9" imgW="838080" imgH="203040" progId="Equation.3">
                  <p:embed/>
                </p:oleObj>
              </mc:Choice>
              <mc:Fallback>
                <p:oleObj name="Equação" r:id="rId9" imgW="83808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3828229"/>
                        <a:ext cx="1432266" cy="347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eta para a direita 10"/>
          <p:cNvSpPr/>
          <p:nvPr/>
        </p:nvSpPr>
        <p:spPr>
          <a:xfrm>
            <a:off x="6156176" y="3736456"/>
            <a:ext cx="54636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5220072" y="5229200"/>
            <a:ext cx="320472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err="1" smtClean="0">
                <a:sym typeface="Symbol"/>
              </a:rPr>
              <a:t></a:t>
            </a:r>
            <a:r>
              <a:rPr lang="pt-BR" dirty="0" smtClean="0">
                <a:sym typeface="Symbol"/>
              </a:rPr>
              <a:t>/</a:t>
            </a:r>
            <a:r>
              <a:rPr lang="pt-BR" dirty="0" err="1" smtClean="0">
                <a:sym typeface="Symbol"/>
              </a:rPr>
              <a:t></a:t>
            </a:r>
            <a:r>
              <a:rPr lang="pt-BR" dirty="0" smtClean="0">
                <a:sym typeface="Symbol"/>
              </a:rPr>
              <a:t> não pode depender de  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rot="16200000" flipH="1">
            <a:off x="5256076" y="4833156"/>
            <a:ext cx="432048" cy="216024"/>
          </a:xfrm>
          <a:prstGeom prst="straightConnector1">
            <a:avLst/>
          </a:prstGeom>
          <a:ln w="28575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2843808" y="450912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(4.4)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8185786" y="382153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(4.5)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796136" y="2564904"/>
            <a:ext cx="206017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>
                <a:sym typeface="Symbol"/>
              </a:rPr>
              <a:t> não depende de </a:t>
            </a:r>
            <a:r>
              <a:rPr lang="pt-BR" i="1" dirty="0" smtClean="0">
                <a:sym typeface="Symbol"/>
              </a:rPr>
              <a:t>r</a:t>
            </a:r>
            <a:endParaRPr lang="pt-BR" i="1" dirty="0"/>
          </a:p>
        </p:txBody>
      </p:sp>
      <p:cxnSp>
        <p:nvCxnSpPr>
          <p:cNvPr id="21" name="Conector de seta reta 20"/>
          <p:cNvCxnSpPr/>
          <p:nvPr/>
        </p:nvCxnSpPr>
        <p:spPr>
          <a:xfrm rot="5400000">
            <a:off x="5256076" y="2960948"/>
            <a:ext cx="504056" cy="43204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15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1907704" y="1556792"/>
          <a:ext cx="1379522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Equação" r:id="rId3" imgW="660240" imgH="482400" progId="Equation.3">
                  <p:embed/>
                </p:oleObj>
              </mc:Choice>
              <mc:Fallback>
                <p:oleObj name="Equação" r:id="rId3" imgW="66024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556792"/>
                        <a:ext cx="1379522" cy="100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043608" y="4437112"/>
            <a:ext cx="6711453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</a:t>
            </a:r>
          </a:p>
          <a:p>
            <a:pPr>
              <a:buFontTx/>
              <a:buChar char="-"/>
            </a:pPr>
            <a:r>
              <a:rPr lang="pt-BR" dirty="0" smtClean="0"/>
              <a:t> Mostre que para esse fluxo </a:t>
            </a:r>
            <a:r>
              <a:rPr lang="pt-BR" dirty="0" smtClean="0">
                <a:sym typeface="Symbol"/>
              </a:rPr>
              <a:t>.</a:t>
            </a:r>
            <a:r>
              <a:rPr lang="pt-BR" b="1" dirty="0" smtClean="0">
                <a:sym typeface="Symbol"/>
              </a:rPr>
              <a:t>V </a:t>
            </a:r>
            <a:r>
              <a:rPr lang="pt-BR" dirty="0" smtClean="0">
                <a:sym typeface="Symbol"/>
              </a:rPr>
              <a:t>= 0 ,exceto na origem;</a:t>
            </a:r>
          </a:p>
          <a:p>
            <a:pPr>
              <a:buFontTx/>
              <a:buChar char="-"/>
            </a:pPr>
            <a:r>
              <a:rPr lang="pt-BR" dirty="0" smtClean="0"/>
              <a:t> Mostre que a vazão que passa por um círculo de raio r, com centro</a:t>
            </a:r>
          </a:p>
          <a:p>
            <a:r>
              <a:rPr lang="pt-BR" dirty="0" smtClean="0"/>
              <a:t>na origem, é igual a 2</a:t>
            </a:r>
            <a:r>
              <a:rPr lang="pt-BR" dirty="0" smtClean="0">
                <a:sym typeface="Symbol"/>
              </a:rPr>
              <a:t>B.  Esse vazão é chamada </a:t>
            </a:r>
            <a:r>
              <a:rPr lang="pt-BR" i="1" dirty="0" smtClean="0">
                <a:sym typeface="Symbol"/>
              </a:rPr>
              <a:t>intensidade da fonte</a:t>
            </a:r>
            <a:r>
              <a:rPr lang="pt-BR" dirty="0" smtClean="0">
                <a:sym typeface="Symbol"/>
              </a:rPr>
              <a:t>.</a:t>
            </a:r>
            <a:endParaRPr lang="pt-BR" dirty="0"/>
          </a:p>
        </p:txBody>
      </p:sp>
      <p:pic>
        <p:nvPicPr>
          <p:cNvPr id="7" name="Imagem 6" descr="Figura45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643524"/>
            <a:ext cx="3299258" cy="2857484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899592" y="620688"/>
            <a:ext cx="34251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substituímos a solução (4.5) em</a:t>
            </a:r>
          </a:p>
          <a:p>
            <a:r>
              <a:rPr lang="pt-BR" dirty="0" smtClean="0"/>
              <a:t>(4.4) encontramos as seguintes</a:t>
            </a:r>
          </a:p>
          <a:p>
            <a:r>
              <a:rPr lang="pt-BR" dirty="0" smtClean="0"/>
              <a:t>componentes de velocidade: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971600" y="2924944"/>
            <a:ext cx="3432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Vemos assim que </a:t>
            </a:r>
            <a:r>
              <a:rPr lang="pt-BR" i="1" dirty="0" smtClean="0"/>
              <a:t>f(r) </a:t>
            </a:r>
            <a:r>
              <a:rPr lang="pt-BR" dirty="0" smtClean="0"/>
              <a:t>não pode ser</a:t>
            </a:r>
          </a:p>
          <a:p>
            <a:r>
              <a:rPr lang="pt-BR" dirty="0" smtClean="0"/>
              <a:t>qualquer para o caso de um fluxo</a:t>
            </a:r>
          </a:p>
          <a:p>
            <a:r>
              <a:rPr lang="pt-BR" dirty="0" smtClean="0"/>
              <a:t>incompressível.</a:t>
            </a: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1196752"/>
            <a:ext cx="3550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4. Fluxo em círculo ou fluxo circular: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652963" y="692150"/>
          <a:ext cx="3121025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ção" r:id="rId3" imgW="1930320" imgH="838080" progId="Equation.3">
                  <p:embed/>
                </p:oleObj>
              </mc:Choice>
              <mc:Fallback>
                <p:oleObj name="Equação" r:id="rId3" imgW="1930320" imgH="838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2963" y="692150"/>
                        <a:ext cx="3121025" cy="1355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4644008" y="3070701"/>
            <a:ext cx="3959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duas funções principais que possuem</a:t>
            </a:r>
          </a:p>
          <a:p>
            <a:r>
              <a:rPr lang="pt-BR" dirty="0" smtClean="0"/>
              <a:t>aplicações importantes são: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5652120" y="3909541"/>
          <a:ext cx="1463675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Equação" r:id="rId5" imgW="850680" imgH="850680" progId="Equation.3">
                  <p:embed/>
                </p:oleObj>
              </mc:Choice>
              <mc:Fallback>
                <p:oleObj name="Equação" r:id="rId5" imgW="850680" imgH="850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909541"/>
                        <a:ext cx="1463675" cy="1463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m 8" descr="Figura4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1600" y="2204864"/>
            <a:ext cx="2933234" cy="3135992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948264" y="2134597"/>
            <a:ext cx="1850186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Isto é, </a:t>
            </a:r>
            <a:r>
              <a:rPr lang="pt-BR" dirty="0" smtClean="0">
                <a:sym typeface="Symbol"/>
              </a:rPr>
              <a:t> depende</a:t>
            </a:r>
          </a:p>
          <a:p>
            <a:r>
              <a:rPr lang="pt-BR" dirty="0" smtClean="0">
                <a:sym typeface="Symbol"/>
              </a:rPr>
              <a:t>apenas de r!</a:t>
            </a:r>
            <a:endParaRPr lang="pt-BR" dirty="0"/>
          </a:p>
        </p:txBody>
      </p:sp>
      <p:cxnSp>
        <p:nvCxnSpPr>
          <p:cNvPr id="12" name="Conector de seta reta 11"/>
          <p:cNvCxnSpPr/>
          <p:nvPr/>
        </p:nvCxnSpPr>
        <p:spPr>
          <a:xfrm rot="16200000" flipH="1">
            <a:off x="7416316" y="1592796"/>
            <a:ext cx="432048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71600" y="836712"/>
            <a:ext cx="572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</a:t>
            </a:r>
            <a:r>
              <a:rPr lang="pt-BR" i="1" dirty="0" smtClean="0"/>
              <a:t>f(r) = D.r </a:t>
            </a:r>
            <a:r>
              <a:rPr lang="pt-BR" dirty="0" smtClean="0"/>
              <a:t>temos um fluxo tipo</a:t>
            </a:r>
            <a:r>
              <a:rPr lang="pt-BR" i="1" dirty="0" smtClean="0"/>
              <a:t> rotação de corpo rígido</a:t>
            </a:r>
            <a:r>
              <a:rPr lang="pt-BR" dirty="0" smtClean="0"/>
              <a:t>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Equação" r:id="rId3" imgW="114120" imgH="215640" progId="Equation.3">
                  <p:embed/>
                </p:oleObj>
              </mc:Choice>
              <mc:Fallback>
                <p:oleObj name="Equação" r:id="rId3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462213" y="1433513"/>
          <a:ext cx="4508500" cy="113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name="Equação" r:id="rId5" imgW="2527200" imgH="634680" progId="Equation.3">
                  <p:embed/>
                </p:oleObj>
              </mc:Choice>
              <mc:Fallback>
                <p:oleObj name="Equação" r:id="rId5" imgW="2527200" imgH="634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213" y="1433513"/>
                        <a:ext cx="4508500" cy="1131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115616" y="2996952"/>
            <a:ext cx="7331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Todos os ponto do fluxo giram com a mesma velocidade angular, daí o nome</a:t>
            </a:r>
          </a:p>
          <a:p>
            <a:r>
              <a:rPr lang="pt-BR" dirty="0" smtClean="0"/>
              <a:t>fluxo tipo corpo rígido,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651250" y="3644900"/>
          <a:ext cx="21717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9" name="Equação" r:id="rId7" imgW="1218960" imgH="393480" progId="Equation.3">
                  <p:embed/>
                </p:oleObj>
              </mc:Choice>
              <mc:Fallback>
                <p:oleObj name="Equação" r:id="rId7" imgW="12189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0" y="3644900"/>
                        <a:ext cx="2171700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764704"/>
            <a:ext cx="6840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Por sua vez, o fluxo para f(r) = C / r é denominado </a:t>
            </a:r>
            <a:r>
              <a:rPr lang="pt-BR" b="1" i="1" dirty="0" smtClean="0"/>
              <a:t>linha de </a:t>
            </a:r>
            <a:r>
              <a:rPr lang="pt-BR" b="1" i="1" dirty="0" err="1" smtClean="0"/>
              <a:t>vortex</a:t>
            </a:r>
            <a:r>
              <a:rPr lang="pt-BR" dirty="0" smtClean="0"/>
              <a:t>. Nesse caso temos uma singularidade na origem, e portanto, esses fluxos não podem realmente existir, mas existem vários fluxos reais que podem ser aproximados pela </a:t>
            </a:r>
            <a:r>
              <a:rPr lang="pt-BR" i="1" dirty="0" smtClean="0"/>
              <a:t>linha de </a:t>
            </a:r>
            <a:r>
              <a:rPr lang="pt-BR" i="1" dirty="0" err="1" smtClean="0"/>
              <a:t>vortex</a:t>
            </a:r>
            <a:r>
              <a:rPr lang="pt-BR" i="1" dirty="0" smtClean="0"/>
              <a:t> </a:t>
            </a:r>
            <a:r>
              <a:rPr lang="pt-BR" dirty="0" smtClean="0"/>
              <a:t>desde que não seja considerado as regiões para pequenos valores de </a:t>
            </a:r>
            <a:r>
              <a:rPr lang="pt-BR" dirty="0" err="1" smtClean="0"/>
              <a:t>r.</a:t>
            </a:r>
            <a:endParaRPr lang="pt-BR" dirty="0" smtClean="0"/>
          </a:p>
          <a:p>
            <a:endParaRPr lang="pt-BR" b="1" i="1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771800" y="2296046"/>
          <a:ext cx="3631379" cy="628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Equação" r:id="rId3" imgW="2273040" imgH="393480" progId="Equation.3">
                  <p:embed/>
                </p:oleObj>
              </mc:Choice>
              <mc:Fallback>
                <p:oleObj name="Equação" r:id="rId3" imgW="22730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2296046"/>
                        <a:ext cx="3631379" cy="6288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71600" y="3068960"/>
            <a:ext cx="2506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</a:t>
            </a:r>
            <a:r>
              <a:rPr lang="pt-BR" i="1" dirty="0" smtClean="0"/>
              <a:t>a</a:t>
            </a:r>
            <a:r>
              <a:rPr lang="pt-BR" dirty="0" smtClean="0"/>
              <a:t> é uma constante.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43608" y="3861048"/>
            <a:ext cx="7200800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Exercícios:</a:t>
            </a:r>
          </a:p>
          <a:p>
            <a:pPr>
              <a:buFontTx/>
              <a:buChar char="-"/>
            </a:pPr>
            <a:r>
              <a:rPr lang="pt-BR" dirty="0" smtClean="0"/>
              <a:t> deduza a relação acima para </a:t>
            </a:r>
            <a:r>
              <a:rPr lang="pt-BR" dirty="0" smtClean="0">
                <a:sym typeface="Symbol"/>
              </a:rPr>
              <a:t>(r,);</a:t>
            </a:r>
          </a:p>
          <a:p>
            <a:pPr>
              <a:buFontTx/>
              <a:buChar char="-"/>
            </a:pPr>
            <a:r>
              <a:rPr lang="pt-BR" dirty="0" smtClean="0">
                <a:sym typeface="Symbol"/>
              </a:rPr>
              <a:t> mostre que nos dois casos estudados o escoamento é incompressível;</a:t>
            </a:r>
          </a:p>
          <a:p>
            <a:pPr>
              <a:buFontTx/>
              <a:buChar char="-"/>
            </a:pPr>
            <a:r>
              <a:rPr lang="pt-BR" dirty="0" smtClean="0">
                <a:sym typeface="Symbol"/>
              </a:rPr>
              <a:t> determine a vorticidade para os dois casos.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115616" y="1124744"/>
            <a:ext cx="6761916" cy="286232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Exercícios (cont.):</a:t>
            </a:r>
            <a:endParaRPr lang="pt-BR" dirty="0" smtClean="0">
              <a:sym typeface="Symbol"/>
            </a:endParaRPr>
          </a:p>
          <a:p>
            <a:pPr>
              <a:buFontTx/>
              <a:buChar char="-"/>
            </a:pPr>
            <a:r>
              <a:rPr lang="pt-BR" dirty="0" smtClean="0">
                <a:sym typeface="Symbol"/>
              </a:rPr>
              <a:t> Mostre que a assim chamada </a:t>
            </a:r>
            <a:r>
              <a:rPr lang="pt-BR" b="1" i="1" dirty="0" smtClean="0">
                <a:sym typeface="Symbol"/>
              </a:rPr>
              <a:t>circulação da linha de </a:t>
            </a:r>
            <a:r>
              <a:rPr lang="pt-BR" b="1" i="1" dirty="0" err="1" smtClean="0">
                <a:sym typeface="Symbol"/>
              </a:rPr>
              <a:t>vortex</a:t>
            </a:r>
            <a:r>
              <a:rPr lang="pt-BR" b="1" i="1" dirty="0" smtClean="0">
                <a:sym typeface="Symbol"/>
              </a:rPr>
              <a:t> </a:t>
            </a:r>
            <a:r>
              <a:rPr lang="pt-BR" dirty="0" smtClean="0">
                <a:sym typeface="Symbol"/>
              </a:rPr>
              <a:t>,tal como</a:t>
            </a:r>
          </a:p>
          <a:p>
            <a:r>
              <a:rPr lang="pt-BR" dirty="0" smtClean="0">
                <a:sym typeface="Symbol"/>
              </a:rPr>
              <a:t>definida na relação (4.6), </a:t>
            </a: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endParaRPr lang="pt-BR" dirty="0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604963" y="2185988"/>
          <a:ext cx="5559425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Equação" r:id="rId3" imgW="3403440" imgH="812520" progId="Equation.3">
                  <p:embed/>
                </p:oleObj>
              </mc:Choice>
              <mc:Fallback>
                <p:oleObj name="Equação" r:id="rId3" imgW="3403440" imgH="8125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2185988"/>
                        <a:ext cx="5559425" cy="1330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222441" y="2253725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(4.6)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403443" y="2924944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ym typeface="Symbol"/>
              </a:rPr>
              <a:t>é dada por,</a:t>
            </a: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899592" y="764704"/>
            <a:ext cx="4790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5. O fluxo dipolar: um dipolo ao longo do eixo – x.</a:t>
            </a:r>
            <a:endParaRPr lang="pt-BR" dirty="0"/>
          </a:p>
        </p:txBody>
      </p:sp>
      <p:pic>
        <p:nvPicPr>
          <p:cNvPr id="7" name="Imagem 6" descr="Figura47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2673464" cy="2469436"/>
          </a:xfrm>
          <a:prstGeom prst="rect">
            <a:avLst/>
          </a:prstGeom>
        </p:spPr>
      </p:pic>
      <p:pic>
        <p:nvPicPr>
          <p:cNvPr id="9" name="Imagem 8" descr="Figura47b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556792"/>
            <a:ext cx="2594891" cy="239686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1089232" y="4149080"/>
            <a:ext cx="225863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Fonte (+) : </a:t>
            </a:r>
            <a:r>
              <a:rPr lang="pt-BR" b="1" dirty="0" smtClean="0">
                <a:sym typeface="Symbol"/>
              </a:rPr>
              <a:t>(r,) = B.</a:t>
            </a:r>
            <a:endParaRPr lang="pt-BR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5436096" y="4077072"/>
            <a:ext cx="2858539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Sorvedouro (-) : </a:t>
            </a:r>
            <a:r>
              <a:rPr lang="pt-BR" b="1" dirty="0" smtClean="0">
                <a:sym typeface="Symbol"/>
              </a:rPr>
              <a:t>(r,) = -B.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5013176"/>
            <a:ext cx="7267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fluxo dipolar pode ser entendido como a aproximação no espaço de uma </a:t>
            </a:r>
          </a:p>
          <a:p>
            <a:r>
              <a:rPr lang="pt-BR" dirty="0" smtClean="0"/>
              <a:t>fonte de fluido e um sorvedouro de fluido. Esses dois pontos representam </a:t>
            </a:r>
          </a:p>
          <a:p>
            <a:r>
              <a:rPr lang="pt-BR" dirty="0" smtClean="0"/>
              <a:t>singularidades no plano de escoamento. Podemos usar o resultado obtido</a:t>
            </a:r>
          </a:p>
          <a:p>
            <a:r>
              <a:rPr lang="pt-BR" dirty="0" smtClean="0"/>
              <a:t>anteriormente para as linhas de escoamento.</a:t>
            </a: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21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539552" y="404664"/>
          <a:ext cx="3570288" cy="528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Equação" r:id="rId3" imgW="2197080" imgH="3251160" progId="Equation.3">
                  <p:embed/>
                </p:oleObj>
              </mc:Choice>
              <mc:Fallback>
                <p:oleObj name="Equação" r:id="rId3" imgW="2197080" imgH="3251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04664"/>
                        <a:ext cx="3570288" cy="528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m 8" descr="Figura48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476672"/>
            <a:ext cx="4905384" cy="2248077"/>
          </a:xfrm>
          <a:prstGeom prst="rect">
            <a:avLst/>
          </a:prstGeom>
        </p:spPr>
      </p:pic>
      <p:pic>
        <p:nvPicPr>
          <p:cNvPr id="11" name="Imagem 10" descr="hpqscan0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0032" y="3573016"/>
            <a:ext cx="3497580" cy="1915668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3563888" y="5294515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(4.7b)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923928" y="4355812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(4.7a)</a:t>
            </a:r>
            <a:endParaRPr lang="pt-BR" dirty="0"/>
          </a:p>
        </p:txBody>
      </p:sp>
      <p:cxnSp>
        <p:nvCxnSpPr>
          <p:cNvPr id="17" name="Conector reto 16"/>
          <p:cNvCxnSpPr/>
          <p:nvPr/>
        </p:nvCxnSpPr>
        <p:spPr>
          <a:xfrm rot="5400000">
            <a:off x="2231740" y="5913276"/>
            <a:ext cx="3600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2411760" y="6093296"/>
            <a:ext cx="51125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 rot="5400000" flipH="1" flipV="1">
            <a:off x="7308304" y="5877272"/>
            <a:ext cx="43204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/>
          <p:cNvSpPr/>
          <p:nvPr/>
        </p:nvSpPr>
        <p:spPr>
          <a:xfrm>
            <a:off x="611560" y="1800526"/>
            <a:ext cx="2808312" cy="72008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476672"/>
            <a:ext cx="493372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Exercício: a partir de (4.7a) deduza a relação (4.7b)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196752"/>
            <a:ext cx="4099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relação 4.7b pode ser generalizada para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139952" y="2046288"/>
          <a:ext cx="3827462" cy="392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Equação" r:id="rId3" imgW="2527200" imgH="2590560" progId="Equation.3">
                  <p:embed/>
                </p:oleObj>
              </mc:Choice>
              <mc:Fallback>
                <p:oleObj name="Equação" r:id="rId3" imgW="2527200" imgH="2590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2046288"/>
                        <a:ext cx="3827462" cy="3925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to 14"/>
          <p:cNvCxnSpPr/>
          <p:nvPr/>
        </p:nvCxnSpPr>
        <p:spPr>
          <a:xfrm>
            <a:off x="5004048" y="1412776"/>
            <a:ext cx="25922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rot="5400000">
            <a:off x="7380312" y="1628800"/>
            <a:ext cx="43204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395536" y="4931876"/>
            <a:ext cx="297004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 verifique a relação: </a:t>
            </a:r>
            <a:endParaRPr lang="pt-BR" dirty="0"/>
          </a:p>
        </p:txBody>
      </p:sp>
      <p:cxnSp>
        <p:nvCxnSpPr>
          <p:cNvPr id="20" name="Conector de seta reta 19"/>
          <p:cNvCxnSpPr/>
          <p:nvPr/>
        </p:nvCxnSpPr>
        <p:spPr>
          <a:xfrm>
            <a:off x="3563888" y="5155604"/>
            <a:ext cx="43204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744453" y="1916832"/>
          <a:ext cx="2424269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1" name="Equação" r:id="rId5" imgW="1282680" imgH="266400" progId="Equation.3">
                  <p:embed/>
                </p:oleObj>
              </mc:Choice>
              <mc:Fallback>
                <p:oleObj name="Equação" r:id="rId5" imgW="1282680" imgH="26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453" y="1916832"/>
                        <a:ext cx="2424269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187624" y="2627620"/>
            <a:ext cx="2055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Momento de dipolo</a:t>
            </a:r>
          </a:p>
          <a:p>
            <a:r>
              <a:rPr lang="pt-BR" dirty="0" smtClean="0"/>
              <a:t>generalizado</a:t>
            </a:r>
            <a:endParaRPr lang="pt-BR" dirty="0"/>
          </a:p>
        </p:txBody>
      </p:sp>
      <p:cxnSp>
        <p:nvCxnSpPr>
          <p:cNvPr id="16" name="Conector reto 15"/>
          <p:cNvCxnSpPr/>
          <p:nvPr/>
        </p:nvCxnSpPr>
        <p:spPr>
          <a:xfrm>
            <a:off x="827584" y="2420888"/>
            <a:ext cx="0" cy="3600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/>
          <p:nvPr/>
        </p:nvCxnSpPr>
        <p:spPr>
          <a:xfrm>
            <a:off x="827584" y="2780928"/>
            <a:ext cx="288032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23</a:t>
            </a:fld>
            <a:endParaRPr lang="pt-BR"/>
          </a:p>
        </p:txBody>
      </p:sp>
      <p:pic>
        <p:nvPicPr>
          <p:cNvPr id="4" name="Imagem 3" descr="Figura49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692696"/>
            <a:ext cx="5184576" cy="518457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660232" y="1340768"/>
            <a:ext cx="1911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Gráfico construído</a:t>
            </a:r>
          </a:p>
          <a:p>
            <a:pPr algn="ctr"/>
            <a:r>
              <a:rPr lang="pt-BR" dirty="0" smtClean="0"/>
              <a:t>com o </a:t>
            </a:r>
            <a:r>
              <a:rPr lang="pt-BR" b="1" i="1" dirty="0" err="1" smtClean="0"/>
              <a:t>Maple</a:t>
            </a:r>
            <a:r>
              <a:rPr lang="pt-BR" b="1" i="1" dirty="0" smtClean="0"/>
              <a:t> 12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6660232" y="2924944"/>
          <a:ext cx="2066707" cy="753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1" name="Equação" r:id="rId4" imgW="1079280" imgH="393480" progId="Equation.3">
                  <p:embed/>
                </p:oleObj>
              </mc:Choice>
              <mc:Fallback>
                <p:oleObj name="Equação" r:id="rId4" imgW="10792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2924944"/>
                        <a:ext cx="2066707" cy="7537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6516216" y="6309320"/>
            <a:ext cx="2133600" cy="365125"/>
          </a:xfrm>
        </p:spPr>
        <p:txBody>
          <a:bodyPr/>
          <a:lstStyle/>
          <a:p>
            <a:fld id="{EC0403C9-46A8-42CF-AEE2-C60568283F86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11560" y="836712"/>
            <a:ext cx="7242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6. Combinação, ou superposição, de modelos de fluxo: método das imagens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55576" y="1700808"/>
            <a:ext cx="7694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É possível combinar e ajustar modelos simples de fluxos para representar outros</a:t>
            </a:r>
          </a:p>
          <a:p>
            <a:r>
              <a:rPr lang="pt-BR" dirty="0" smtClean="0"/>
              <a:t>fluxos mais complexos de interesse prático.  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043608" y="3212976"/>
          <a:ext cx="6984776" cy="766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Equação" r:id="rId3" imgW="3936960" imgH="431640" progId="Equation.3">
                  <p:embed/>
                </p:oleObj>
              </mc:Choice>
              <mc:Fallback>
                <p:oleObj name="Equação" r:id="rId3" imgW="39369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212976"/>
                        <a:ext cx="6984776" cy="766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11560" y="4437112"/>
            <a:ext cx="8371202" cy="1477328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marL="400050" indent="-400050">
              <a:buAutoNum type="romanLcParenBoth"/>
            </a:pPr>
            <a:r>
              <a:rPr lang="pt-BR" dirty="0" smtClean="0"/>
              <a:t>Para valores grandes de </a:t>
            </a:r>
            <a:r>
              <a:rPr lang="pt-BR" i="1" dirty="0" smtClean="0"/>
              <a:t>r</a:t>
            </a:r>
            <a:r>
              <a:rPr lang="pt-BR" dirty="0" smtClean="0"/>
              <a:t> domina o escoamento uniforme: </a:t>
            </a:r>
            <a:r>
              <a:rPr lang="pt-BR" i="1" dirty="0" smtClean="0">
                <a:sym typeface="Symbol"/>
              </a:rPr>
              <a:t>  </a:t>
            </a:r>
            <a:r>
              <a:rPr lang="pt-BR" i="1" dirty="0" err="1" smtClean="0">
                <a:sym typeface="Symbol"/>
              </a:rPr>
              <a:t>U.r.sen</a:t>
            </a:r>
            <a:r>
              <a:rPr lang="pt-BR" dirty="0" err="1" smtClean="0">
                <a:sym typeface="Symbol"/>
              </a:rPr>
              <a:t>;</a:t>
            </a:r>
            <a:endParaRPr lang="pt-BR" dirty="0" smtClean="0">
              <a:sym typeface="Symbol"/>
            </a:endParaRPr>
          </a:p>
          <a:p>
            <a:pPr marL="400050" indent="-400050">
              <a:buAutoNum type="romanLcParenBoth"/>
            </a:pPr>
            <a:r>
              <a:rPr lang="pt-BR" dirty="0" smtClean="0">
                <a:sym typeface="Symbol"/>
              </a:rPr>
              <a:t>Para valores pequenos de domina o escoamento dipolar: </a:t>
            </a:r>
            <a:r>
              <a:rPr lang="pt-BR" i="1" dirty="0" smtClean="0">
                <a:sym typeface="Symbol"/>
              </a:rPr>
              <a:t>  - .</a:t>
            </a:r>
            <a:r>
              <a:rPr lang="pt-BR" i="1" dirty="0" err="1" smtClean="0">
                <a:sym typeface="Symbol"/>
              </a:rPr>
              <a:t>sen</a:t>
            </a:r>
            <a:r>
              <a:rPr lang="pt-BR" i="1" dirty="0" smtClean="0">
                <a:sym typeface="Symbol"/>
              </a:rPr>
              <a:t> /r;</a:t>
            </a:r>
          </a:p>
          <a:p>
            <a:pPr marL="400050" indent="-400050">
              <a:buAutoNum type="romanLcParenBoth"/>
            </a:pPr>
            <a:r>
              <a:rPr lang="pt-BR" i="1" dirty="0" smtClean="0">
                <a:sym typeface="Symbol"/>
              </a:rPr>
              <a:t>A linha de escoamento </a:t>
            </a:r>
            <a:r>
              <a:rPr lang="pt-BR" dirty="0" smtClean="0">
                <a:sym typeface="Symbol"/>
              </a:rPr>
              <a:t> = 0 corresponde a um círculo:</a:t>
            </a:r>
          </a:p>
          <a:p>
            <a:pPr marL="400050" indent="-400050"/>
            <a:endParaRPr lang="pt-BR" i="1" dirty="0" smtClean="0">
              <a:sym typeface="Symbol"/>
            </a:endParaRPr>
          </a:p>
          <a:p>
            <a:pPr marL="400050" indent="-400050"/>
            <a:r>
              <a:rPr lang="pt-BR" i="1" dirty="0" err="1" smtClean="0">
                <a:sym typeface="Symbol"/>
              </a:rPr>
              <a:t>U.r.sen</a:t>
            </a:r>
            <a:r>
              <a:rPr lang="pt-BR" i="1" dirty="0" smtClean="0">
                <a:sym typeface="Symbol"/>
              </a:rPr>
              <a:t>  = . </a:t>
            </a:r>
            <a:r>
              <a:rPr lang="pt-BR" i="1" dirty="0" err="1" smtClean="0">
                <a:sym typeface="Symbol"/>
              </a:rPr>
              <a:t>sen</a:t>
            </a:r>
            <a:r>
              <a:rPr lang="pt-BR" i="1" dirty="0" smtClean="0">
                <a:sym typeface="Symbol"/>
              </a:rPr>
              <a:t>/r    r = (/U) </a:t>
            </a:r>
            <a:r>
              <a:rPr lang="pt-BR" i="1" baseline="30000" dirty="0" smtClean="0">
                <a:sym typeface="Symbol"/>
              </a:rPr>
              <a:t>1/2</a:t>
            </a:r>
            <a:r>
              <a:rPr lang="pt-BR" i="1" dirty="0" smtClean="0">
                <a:sym typeface="Symbol"/>
              </a:rPr>
              <a:t>= </a:t>
            </a:r>
            <a:r>
              <a:rPr lang="pt-BR" i="1" dirty="0" err="1" smtClean="0">
                <a:sym typeface="Symbol"/>
              </a:rPr>
              <a:t>cte</a:t>
            </a:r>
            <a:r>
              <a:rPr lang="pt-BR" i="1" dirty="0" smtClean="0">
                <a:sym typeface="Symbol"/>
              </a:rPr>
              <a:t>. </a:t>
            </a:r>
            <a:r>
              <a:rPr lang="pt-BR" dirty="0" smtClean="0">
                <a:sym typeface="Symbol"/>
              </a:rPr>
              <a:t>(eq. de um círculo em coordenadas polares)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755576" y="2564904"/>
            <a:ext cx="4019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Exemplo: fluxo em torno de um cilindro.</a:t>
            </a:r>
            <a:endParaRPr lang="pt-BR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25</a:t>
            </a:fld>
            <a:endParaRPr lang="pt-BR"/>
          </a:p>
        </p:txBody>
      </p:sp>
      <p:pic>
        <p:nvPicPr>
          <p:cNvPr id="8" name="Imagem 7" descr="Figura4_1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908720"/>
            <a:ext cx="4627216" cy="462721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6404995" y="1196752"/>
            <a:ext cx="1911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Gráfico construído</a:t>
            </a:r>
          </a:p>
          <a:p>
            <a:pPr algn="ctr"/>
            <a:r>
              <a:rPr lang="pt-BR" dirty="0" smtClean="0"/>
              <a:t>com o </a:t>
            </a:r>
            <a:r>
              <a:rPr lang="pt-BR" b="1" i="1" dirty="0" err="1" smtClean="0"/>
              <a:t>Maple</a:t>
            </a:r>
            <a:r>
              <a:rPr lang="pt-BR" b="1" i="1" dirty="0" smtClean="0"/>
              <a:t> 12</a:t>
            </a:r>
            <a:endParaRPr lang="pt-BR" i="1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5724128" y="2852936"/>
          <a:ext cx="3054350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ção" r:id="rId4" imgW="1815840" imgH="393480" progId="Equation.3">
                  <p:embed/>
                </p:oleObj>
              </mc:Choice>
              <mc:Fallback>
                <p:oleObj name="Equação" r:id="rId4" imgW="18158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852936"/>
                        <a:ext cx="3054350" cy="661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5589437" y="3933056"/>
            <a:ext cx="35545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Se nos abstraímos da região</a:t>
            </a:r>
          </a:p>
          <a:p>
            <a:pPr algn="just"/>
            <a:r>
              <a:rPr lang="pt-BR" dirty="0" smtClean="0"/>
              <a:t>interna ao círculo (</a:t>
            </a:r>
            <a:r>
              <a:rPr lang="pt-BR" dirty="0" smtClean="0">
                <a:sym typeface="Symbol"/>
              </a:rPr>
              <a:t> = 0) a</a:t>
            </a:r>
          </a:p>
          <a:p>
            <a:pPr algn="just"/>
            <a:r>
              <a:rPr lang="pt-BR" dirty="0" smtClean="0">
                <a:sym typeface="Symbol"/>
              </a:rPr>
              <a:t>representação ao lado corresponde</a:t>
            </a:r>
          </a:p>
          <a:p>
            <a:pPr algn="just"/>
            <a:r>
              <a:rPr lang="pt-BR" dirty="0" smtClean="0">
                <a:sym typeface="Symbol"/>
              </a:rPr>
              <a:t>ao f</a:t>
            </a:r>
            <a:r>
              <a:rPr lang="pt-BR" dirty="0" smtClean="0"/>
              <a:t>luxo em torno de um cilindro</a:t>
            </a:r>
          </a:p>
          <a:p>
            <a:pPr algn="just"/>
            <a:r>
              <a:rPr lang="pt-BR" dirty="0" smtClean="0"/>
              <a:t>paralelo ao eixo – z de raio R = 2, de</a:t>
            </a:r>
          </a:p>
          <a:p>
            <a:pPr algn="just"/>
            <a:r>
              <a:rPr lang="pt-BR" dirty="0" smtClean="0"/>
              <a:t>um fluido sem viscosidade.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724128" y="188640"/>
            <a:ext cx="2163606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sz="1400" dirty="0" smtClean="0"/>
              <a:t>Linhas próximas: região de </a:t>
            </a:r>
          </a:p>
          <a:p>
            <a:r>
              <a:rPr lang="pt-BR" sz="1400" dirty="0" smtClean="0"/>
              <a:t>velocidade alta.</a:t>
            </a:r>
            <a:endParaRPr lang="pt-BR" sz="1400" dirty="0"/>
          </a:p>
        </p:txBody>
      </p:sp>
      <p:cxnSp>
        <p:nvCxnSpPr>
          <p:cNvPr id="17" name="Conector de seta reta 16"/>
          <p:cNvCxnSpPr/>
          <p:nvPr/>
        </p:nvCxnSpPr>
        <p:spPr>
          <a:xfrm rot="10800000" flipV="1">
            <a:off x="3419872" y="836712"/>
            <a:ext cx="2376264" cy="158417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26</a:t>
            </a:fld>
            <a:endParaRPr lang="pt-BR"/>
          </a:p>
        </p:txBody>
      </p:sp>
      <p:pic>
        <p:nvPicPr>
          <p:cNvPr id="4" name="Imagem 3" descr="Figura4_10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908720"/>
            <a:ext cx="5077968" cy="507796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300192" y="4005064"/>
            <a:ext cx="2652586" cy="73866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sz="1400" dirty="0" smtClean="0"/>
              <a:t>Na medida em que nos afastamos</a:t>
            </a:r>
          </a:p>
          <a:p>
            <a:r>
              <a:rPr lang="pt-BR" sz="1400" dirty="0" smtClean="0"/>
              <a:t>do cilindro a velocidade se torna</a:t>
            </a:r>
          </a:p>
          <a:p>
            <a:r>
              <a:rPr lang="pt-BR" sz="1400" dirty="0" smtClean="0"/>
              <a:t>quase uniforme.</a:t>
            </a:r>
            <a:endParaRPr lang="pt-BR" sz="1400" dirty="0"/>
          </a:p>
        </p:txBody>
      </p:sp>
      <p:cxnSp>
        <p:nvCxnSpPr>
          <p:cNvPr id="7" name="Conector de seta reta 6"/>
          <p:cNvCxnSpPr/>
          <p:nvPr/>
        </p:nvCxnSpPr>
        <p:spPr>
          <a:xfrm rot="10800000">
            <a:off x="4139952" y="1700808"/>
            <a:ext cx="2952328" cy="20882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rot="10800000" flipV="1">
            <a:off x="4211960" y="4941168"/>
            <a:ext cx="2952328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A função escoamento de Stokes para fluxos incompressíveis com simetria axial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27</a:t>
            </a:fld>
            <a:endParaRPr lang="pt-BR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3" name="Equação" r:id="rId3" imgW="114120" imgH="215640" progId="Equation.3">
                  <p:embed/>
                </p:oleObj>
              </mc:Choice>
              <mc:Fallback>
                <p:oleObj name="Equação" r:id="rId3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462213" y="1722438"/>
          <a:ext cx="4294187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4" name="Equação" r:id="rId5" imgW="2349360" imgH="660240" progId="Equation.3">
                  <p:embed/>
                </p:oleObj>
              </mc:Choice>
              <mc:Fallback>
                <p:oleObj name="Equação" r:id="rId5" imgW="234936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213" y="1722438"/>
                        <a:ext cx="4294187" cy="120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964852" y="2390445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(4.8)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395536" y="3212976"/>
            <a:ext cx="453508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 mostre que a relação (4.8) é correta.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2915816" y="4005064"/>
          <a:ext cx="2136237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Equação" r:id="rId7" imgW="1130040" imgH="838080" progId="Equation.3">
                  <p:embed/>
                </p:oleObj>
              </mc:Choice>
              <mc:Fallback>
                <p:oleObj name="Equação" r:id="rId7" imgW="1130040" imgH="838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005064"/>
                        <a:ext cx="2136237" cy="15841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467544" y="4365104"/>
            <a:ext cx="231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solução para (4.8)</a:t>
            </a:r>
          </a:p>
          <a:p>
            <a:r>
              <a:rPr lang="pt-BR" dirty="0" smtClean="0"/>
              <a:t>pode ser escrita como: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436096" y="4149080"/>
            <a:ext cx="3304623" cy="1200329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Usamos a </a:t>
            </a:r>
            <a:r>
              <a:rPr lang="pt-BR" dirty="0" smtClean="0">
                <a:sym typeface="Symbol"/>
              </a:rPr>
              <a:t> (</a:t>
            </a:r>
            <a:r>
              <a:rPr lang="pt-BR" dirty="0" err="1" smtClean="0">
                <a:sym typeface="Symbol"/>
              </a:rPr>
              <a:t>psi</a:t>
            </a:r>
            <a:r>
              <a:rPr lang="pt-BR" dirty="0" smtClean="0">
                <a:sym typeface="Symbol"/>
              </a:rPr>
              <a:t> maiúscula)  para</a:t>
            </a:r>
          </a:p>
          <a:p>
            <a:r>
              <a:rPr lang="pt-BR" dirty="0" smtClean="0">
                <a:sym typeface="Symbol"/>
              </a:rPr>
              <a:t>ressaltar a diferença. Neste caso,</a:t>
            </a:r>
          </a:p>
          <a:p>
            <a:r>
              <a:rPr lang="pt-BR" dirty="0" smtClean="0">
                <a:sym typeface="Symbol"/>
              </a:rPr>
              <a:t>a função é chamada de F</a:t>
            </a:r>
            <a:r>
              <a:rPr lang="pt-BR" i="1" dirty="0" smtClean="0">
                <a:sym typeface="Symbol"/>
              </a:rPr>
              <a:t>unção </a:t>
            </a:r>
          </a:p>
          <a:p>
            <a:r>
              <a:rPr lang="pt-BR" i="1" dirty="0" smtClean="0">
                <a:sym typeface="Symbol"/>
              </a:rPr>
              <a:t>Escoamento de Stokes</a:t>
            </a:r>
            <a:endParaRPr lang="pt-BR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83568" y="692696"/>
            <a:ext cx="7784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 uma forma análoga ao caso da função escoamento </a:t>
            </a:r>
            <a:r>
              <a:rPr lang="pt-BR" dirty="0" smtClean="0">
                <a:sym typeface="Symbol"/>
              </a:rPr>
              <a:t> (x,y), a função de Stokes</a:t>
            </a:r>
          </a:p>
          <a:p>
            <a:r>
              <a:rPr lang="pt-BR" dirty="0" smtClean="0">
                <a:sym typeface="Symbol"/>
              </a:rPr>
              <a:t>pode ser determinada através da relação: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699792" y="1484784"/>
          <a:ext cx="4161304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Equação" r:id="rId3" imgW="2323800" imgH="482400" progId="Equation.3">
                  <p:embed/>
                </p:oleObj>
              </mc:Choice>
              <mc:Fallback>
                <p:oleObj name="Equação" r:id="rId3" imgW="232380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484784"/>
                        <a:ext cx="4161304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27584" y="2564904"/>
            <a:ext cx="606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a forma do potencial vetor </a:t>
            </a:r>
            <a:r>
              <a:rPr lang="pt-BR" b="1" dirty="0" smtClean="0">
                <a:sym typeface="Symbol"/>
              </a:rPr>
              <a:t>A</a:t>
            </a:r>
            <a:r>
              <a:rPr lang="pt-BR" dirty="0" smtClean="0">
                <a:sym typeface="Symbol"/>
              </a:rPr>
              <a:t>(r,z) </a:t>
            </a:r>
            <a:r>
              <a:rPr lang="pt-BR" dirty="0" smtClean="0"/>
              <a:t>é (coordenadas cilíndricas),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059832" y="3356992"/>
          <a:ext cx="3506787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Equação" r:id="rId5" imgW="1828800" imgH="736560" progId="Equation.3">
                  <p:embed/>
                </p:oleObj>
              </mc:Choice>
              <mc:Fallback>
                <p:oleObj name="Equação" r:id="rId5" imgW="1828800" imgH="736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356992"/>
                        <a:ext cx="3506787" cy="1412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620688"/>
            <a:ext cx="6196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exemplo do escoamento uniforme paralelo ao eixo – z usando</a:t>
            </a:r>
          </a:p>
          <a:p>
            <a:r>
              <a:rPr lang="pt-BR" dirty="0" smtClean="0"/>
              <a:t>a função de Stokes: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123728" y="1412776"/>
          <a:ext cx="4642204" cy="1926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name="Equação" r:id="rId3" imgW="2692080" imgH="1117440" progId="Equation.3">
                  <p:embed/>
                </p:oleObj>
              </mc:Choice>
              <mc:Fallback>
                <p:oleObj name="Equação" r:id="rId3" imgW="2692080" imgH="1117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412776"/>
                        <a:ext cx="4642204" cy="19269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27584" y="3717032"/>
            <a:ext cx="5461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assumimos, por simplicidade, que em r = 0 , </a:t>
            </a:r>
            <a:r>
              <a:rPr lang="pt-BR" dirty="0" smtClean="0">
                <a:sym typeface="Symbol"/>
              </a:rPr>
              <a:t> = 0.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15616" y="4509120"/>
            <a:ext cx="6768752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ym typeface="Symbol"/>
              </a:rPr>
              <a:t> Se o escoamento é não uniforme, com U sendo uma função de r, isto é, U(r), mostre que,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563888" y="4941168"/>
          <a:ext cx="2137501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" name="Equação" r:id="rId5" imgW="1193760" imgH="482400" progId="Equation.3">
                  <p:embed/>
                </p:oleObj>
              </mc:Choice>
              <mc:Fallback>
                <p:oleObj name="Equação" r:id="rId5" imgW="119376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941168"/>
                        <a:ext cx="2137501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03C9-46A8-42CF-AEE2-C60568283F86}" type="slidenum">
              <a:rPr lang="pt-BR" smtClean="0"/>
              <a:pPr/>
              <a:t>30</a:t>
            </a:fld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1456</Words>
  <Application>Microsoft Office PowerPoint</Application>
  <PresentationFormat>On-screen Show (4:3)</PresentationFormat>
  <Paragraphs>201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Tema do Office</vt:lpstr>
      <vt:lpstr>Equação</vt:lpstr>
      <vt:lpstr>Hidrodinâmica</vt:lpstr>
      <vt:lpstr>A função escoamento para fluxos bidimensionais</vt:lpstr>
      <vt:lpstr>Nota: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função escoamento de Stokes para fluxos incompressíveis com simetria axial</vt:lpstr>
      <vt:lpstr>PowerPoint Presentation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195</cp:revision>
  <dcterms:created xsi:type="dcterms:W3CDTF">2011-04-10T03:23:18Z</dcterms:created>
  <dcterms:modified xsi:type="dcterms:W3CDTF">2017-04-11T10:50:01Z</dcterms:modified>
</cp:coreProperties>
</file>