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1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DF593-DBE6-4A44-91E1-D02F365859D9}" type="datetimeFigureOut">
              <a:rPr lang="pt-BR" smtClean="0"/>
              <a:pPr/>
              <a:t>7/5/2016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2B64-C49A-4E29-8408-56AD8AF44627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01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9BCD-2CC0-4F80-88E3-6E99F7CEFB89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C11DC-B662-4F32-8648-0874886889F6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C224-17A0-49CF-8F93-69AB62DD812D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F36E5-9F61-4B73-8FA5-DBC8E397ECF6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59A8-11CB-4BC0-9ACC-096A1D82AD7C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8986-A4A3-40B7-9ED8-84CCCEB7803D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B97F-A1C9-4167-916B-38A332659C02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8B05-71D3-4AE1-9088-EBF7A2AF7E97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51581-FAEE-4422-B571-8CDE3D5EDCDE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098D-F0E2-48F7-B483-C38E12908083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A7E5-8A46-4472-9298-3BF0DFD61375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A20D7-E4EC-4C3F-8F32-6EC5F62B39B3}" type="datetime1">
              <a:rPr lang="pt-BR" smtClean="0"/>
              <a:pPr/>
              <a:t>7/5/2016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E0B9B-E963-4D37-94A0-4112339E3EC8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4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6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9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Aula 03</a:t>
            </a:r>
          </a:p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</a:t>
            </a:r>
            <a:r>
              <a:rPr lang="pt-B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Sem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./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2016)</a:t>
            </a:r>
            <a:endParaRPr lang="pt-B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Movimento relativo próximo a um ponto</a:t>
            </a:r>
            <a:endParaRPr lang="pt-BR" sz="3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3568" y="1340768"/>
            <a:ext cx="7559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que a velocidade no ponto P e no tempo t é </a:t>
            </a:r>
            <a:r>
              <a:rPr lang="pt-BR" b="1" dirty="0" smtClean="0"/>
              <a:t>u</a:t>
            </a:r>
            <a:r>
              <a:rPr lang="pt-BR" dirty="0" smtClean="0"/>
              <a:t>. Próximo a este ponto</a:t>
            </a:r>
          </a:p>
          <a:p>
            <a:r>
              <a:rPr lang="pt-BR" dirty="0" smtClean="0"/>
              <a:t>a velocidade é ligeiramente diferente.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624263" y="2205038"/>
          <a:ext cx="4818062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ção" r:id="rId3" imgW="2476440" imgH="2006280" progId="Equation.3">
                  <p:embed/>
                </p:oleObj>
              </mc:Choice>
              <mc:Fallback>
                <p:oleObj name="Equação" r:id="rId3" imgW="2476440" imgH="2006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263" y="2205038"/>
                        <a:ext cx="4818062" cy="3905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Imagem 8" descr="Figura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2492896"/>
            <a:ext cx="2496312" cy="3410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547664" y="3645024"/>
            <a:ext cx="598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expressão anterior pode ser escrita com auxílio de matrizes: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619672" y="4221088"/>
          <a:ext cx="6048672" cy="1505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ção" r:id="rId3" imgW="2857320" imgH="711000" progId="Equation.3">
                  <p:embed/>
                </p:oleObj>
              </mc:Choice>
              <mc:Fallback>
                <p:oleObj name="Equação" r:id="rId3" imgW="2857320" imgH="71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221088"/>
                        <a:ext cx="6048672" cy="15054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43608" y="620688"/>
            <a:ext cx="669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escrever a equação 3.2 a partir da equação 3.1 usamos a relação,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1917700" y="1196975"/>
          <a:ext cx="5097463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ção" r:id="rId5" imgW="2666880" imgH="1130040" progId="Equation.3">
                  <p:embed/>
                </p:oleObj>
              </mc:Choice>
              <mc:Fallback>
                <p:oleObj name="Equação" r:id="rId5" imgW="2666880" imgH="1130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1196975"/>
                        <a:ext cx="5097463" cy="216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500826" y="2357430"/>
            <a:ext cx="1943224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Neste caso, não há</a:t>
            </a:r>
          </a:p>
          <a:p>
            <a:r>
              <a:rPr lang="pt-BR" dirty="0" smtClean="0"/>
              <a:t>variação do tempo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187624" y="836712"/>
            <a:ext cx="415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relação 3.3 pode ainda ser escrita como: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776413" y="1268413"/>
          <a:ext cx="5589587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ção" r:id="rId3" imgW="2984400" imgH="1930320" progId="Equation.3">
                  <p:embed/>
                </p:oleObj>
              </mc:Choice>
              <mc:Fallback>
                <p:oleObj name="Equação" r:id="rId3" imgW="2984400" imgH="1930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1268413"/>
                        <a:ext cx="5589587" cy="361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020272" y="2780928"/>
            <a:ext cx="115127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/>
              <a:t>s</a:t>
            </a:r>
            <a:r>
              <a:rPr lang="pt-BR" dirty="0" smtClean="0"/>
              <a:t>oma em </a:t>
            </a:r>
            <a:r>
              <a:rPr lang="pt-BR" i="1" dirty="0" smtClean="0"/>
              <a:t>j</a:t>
            </a:r>
            <a:endParaRPr lang="pt-BR" i="1" dirty="0"/>
          </a:p>
        </p:txBody>
      </p:sp>
      <p:cxnSp>
        <p:nvCxnSpPr>
          <p:cNvPr id="8" name="Conector de seta reta 7"/>
          <p:cNvCxnSpPr/>
          <p:nvPr/>
        </p:nvCxnSpPr>
        <p:spPr>
          <a:xfrm rot="10800000">
            <a:off x="5868144" y="2924944"/>
            <a:ext cx="86409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rot="16200000" flipV="1">
            <a:off x="6804248" y="2276872"/>
            <a:ext cx="36004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67544" y="2564904"/>
            <a:ext cx="1555362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TENSOR</a:t>
            </a:r>
          </a:p>
          <a:p>
            <a:pPr algn="ctr"/>
            <a:r>
              <a:rPr lang="pt-BR" dirty="0" smtClean="0"/>
              <a:t>DEFORMAÇÃO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236296" y="4653136"/>
            <a:ext cx="1085297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TENSOR</a:t>
            </a:r>
          </a:p>
          <a:p>
            <a:pPr algn="ctr"/>
            <a:r>
              <a:rPr lang="pt-BR" dirty="0" smtClean="0"/>
              <a:t>ROTAÇÃO</a:t>
            </a:r>
            <a:endParaRPr lang="pt-BR" dirty="0"/>
          </a:p>
        </p:txBody>
      </p:sp>
      <p:cxnSp>
        <p:nvCxnSpPr>
          <p:cNvPr id="16" name="Conector de seta reta 15"/>
          <p:cNvCxnSpPr/>
          <p:nvPr/>
        </p:nvCxnSpPr>
        <p:spPr>
          <a:xfrm rot="10800000">
            <a:off x="6660232" y="4509120"/>
            <a:ext cx="432048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395536" y="4653136"/>
            <a:ext cx="4394216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2000" dirty="0" smtClean="0"/>
              <a:t>O tensor deformação é simétrico: </a:t>
            </a:r>
            <a:r>
              <a:rPr lang="pt-BR" sz="2000" dirty="0" smtClean="0">
                <a:sym typeface="Symbol"/>
              </a:rPr>
              <a:t></a:t>
            </a:r>
            <a:r>
              <a:rPr lang="pt-BR" sz="2000" baseline="-25000" dirty="0" err="1" smtClean="0"/>
              <a:t>ij</a:t>
            </a:r>
            <a:r>
              <a:rPr lang="pt-BR" sz="2000" dirty="0" smtClean="0"/>
              <a:t> = </a:t>
            </a:r>
            <a:r>
              <a:rPr lang="pt-BR" sz="2000" dirty="0" smtClean="0">
                <a:sym typeface="Symbol"/>
              </a:rPr>
              <a:t> </a:t>
            </a:r>
            <a:r>
              <a:rPr lang="pt-BR" sz="2000" baseline="-25000" dirty="0" err="1" smtClean="0"/>
              <a:t>ji</a:t>
            </a:r>
            <a:endParaRPr lang="pt-BR" sz="2000" baseline="-25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2555776" y="5589240"/>
            <a:ext cx="4631076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2000" dirty="0" smtClean="0"/>
              <a:t>O tensor rotação é anti-simétrico: </a:t>
            </a:r>
            <a:r>
              <a:rPr lang="pt-BR" sz="2000" dirty="0" smtClean="0">
                <a:sym typeface="Symbol"/>
              </a:rPr>
              <a:t></a:t>
            </a:r>
            <a:r>
              <a:rPr lang="pt-BR" sz="2000" baseline="-25000" dirty="0" err="1" smtClean="0">
                <a:sym typeface="Symbol"/>
              </a:rPr>
              <a:t>ij</a:t>
            </a:r>
            <a:r>
              <a:rPr lang="pt-BR" sz="2000" dirty="0" smtClean="0">
                <a:sym typeface="Symbol"/>
              </a:rPr>
              <a:t> = -</a:t>
            </a:r>
            <a:r>
              <a:rPr lang="pt-BR" sz="2000" baseline="-25000" dirty="0" err="1" smtClean="0">
                <a:sym typeface="Symbol"/>
              </a:rPr>
              <a:t>ji</a:t>
            </a:r>
            <a:endParaRPr lang="pt-BR" sz="2000" baseline="-25000" dirty="0"/>
          </a:p>
        </p:txBody>
      </p:sp>
      <p:cxnSp>
        <p:nvCxnSpPr>
          <p:cNvPr id="26" name="Conector de seta reta 25"/>
          <p:cNvCxnSpPr/>
          <p:nvPr/>
        </p:nvCxnSpPr>
        <p:spPr>
          <a:xfrm rot="16200000" flipH="1">
            <a:off x="1187624" y="3356992"/>
            <a:ext cx="504056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11560" y="1412776"/>
            <a:ext cx="818294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pt-BR" dirty="0" smtClean="0"/>
              <a:t> A definição formal de tensor, e outras propriedades, serão apresentadas</a:t>
            </a:r>
          </a:p>
          <a:p>
            <a:r>
              <a:rPr lang="pt-BR" dirty="0"/>
              <a:t>m</a:t>
            </a:r>
            <a:r>
              <a:rPr lang="pt-BR" dirty="0" smtClean="0"/>
              <a:t>ais tarde. Por ora, basta entendermos as definições operacionais:  o tensor</a:t>
            </a:r>
          </a:p>
          <a:p>
            <a:r>
              <a:rPr lang="pt-BR" dirty="0" smtClean="0"/>
              <a:t>deformação é uma grandeza composta de nove quantidades, nem todas </a:t>
            </a:r>
          </a:p>
          <a:p>
            <a:r>
              <a:rPr lang="pt-BR" dirty="0" smtClean="0"/>
              <a:t>independentes entre si uma vez que ele é um tensor simétrico. Assim sendo,</a:t>
            </a:r>
          </a:p>
          <a:p>
            <a:r>
              <a:rPr lang="pt-BR" dirty="0" smtClean="0"/>
              <a:t>são seis grandezas independentes. O mesmo podemos dizer para o tensor rotação.</a:t>
            </a:r>
          </a:p>
          <a:p>
            <a:endParaRPr lang="pt-BR" dirty="0" smtClean="0"/>
          </a:p>
          <a:p>
            <a:endParaRPr lang="pt-BR" dirty="0"/>
          </a:p>
          <a:p>
            <a:pPr>
              <a:buFontTx/>
              <a:buChar char="-"/>
            </a:pPr>
            <a:r>
              <a:rPr lang="pt-BR" dirty="0" smtClean="0"/>
              <a:t> O fato de que para um fluxo em geral nós encontramos nove quantidades </a:t>
            </a:r>
            <a:r>
              <a:rPr lang="pt-BR" dirty="0" smtClean="0">
                <a:sym typeface="Symbol"/>
              </a:rPr>
              <a:t>u</a:t>
            </a:r>
            <a:r>
              <a:rPr lang="pt-BR" baseline="-25000" dirty="0" smtClean="0">
                <a:sym typeface="Symbol"/>
              </a:rPr>
              <a:t>i</a:t>
            </a:r>
            <a:r>
              <a:rPr lang="pt-BR" dirty="0" smtClean="0">
                <a:sym typeface="Symbol"/>
              </a:rPr>
              <a:t> / </a:t>
            </a:r>
            <a:r>
              <a:rPr lang="pt-BR" dirty="0" err="1" smtClean="0">
                <a:sym typeface="Symbol"/>
              </a:rPr>
              <a:t>x</a:t>
            </a:r>
            <a:r>
              <a:rPr lang="pt-BR" baseline="-25000" dirty="0" err="1" smtClean="0">
                <a:sym typeface="Symbol"/>
              </a:rPr>
              <a:t>j</a:t>
            </a:r>
            <a:r>
              <a:rPr lang="pt-BR" dirty="0" smtClean="0"/>
              <a:t> </a:t>
            </a:r>
          </a:p>
          <a:p>
            <a:r>
              <a:rPr lang="pt-BR" dirty="0"/>
              <a:t>i</a:t>
            </a:r>
            <a:r>
              <a:rPr lang="pt-BR" dirty="0" smtClean="0"/>
              <a:t>mplica numa serie de conseqüências para o movimento do fluido que </a:t>
            </a:r>
          </a:p>
          <a:p>
            <a:r>
              <a:rPr lang="pt-BR" dirty="0" smtClean="0"/>
              <a:t>passamos a examinar. Vamos entender melhor a razão dos nomes dos tensores</a:t>
            </a:r>
          </a:p>
          <a:p>
            <a:r>
              <a:rPr lang="pt-BR" dirty="0" smtClean="0"/>
              <a:t>deformação e rotação.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>
            <a:normAutofit/>
          </a:bodyPr>
          <a:lstStyle/>
          <a:p>
            <a:r>
              <a:rPr lang="pt-BR" sz="4000" dirty="0" smtClean="0">
                <a:solidFill>
                  <a:srgbClr val="0070C0"/>
                </a:solidFill>
              </a:rPr>
              <a:t>Movimento dos elementos do fluido</a:t>
            </a:r>
            <a:endParaRPr lang="pt-BR" sz="4000" dirty="0">
              <a:solidFill>
                <a:srgbClr val="0070C0"/>
              </a:solidFill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1259632" y="2348880"/>
            <a:ext cx="6400800" cy="1198984"/>
          </a:xfrm>
        </p:spPr>
        <p:txBody>
          <a:bodyPr/>
          <a:lstStyle/>
          <a:p>
            <a:r>
              <a:rPr lang="pt-BR" dirty="0" smtClean="0"/>
              <a:t>Introdução aos diferentes tipos de movimento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899592" y="4005064"/>
            <a:ext cx="7455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NOTA: nos eslaides que se seguem fazemos uma mudança de notação quanto</a:t>
            </a:r>
          </a:p>
          <a:p>
            <a:r>
              <a:rPr lang="pt-BR" dirty="0" smtClean="0"/>
              <a:t>às coordenadas, ao vetor velocidade e suas componentes cartesianas: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5317058" y="4797152"/>
          <a:ext cx="2927350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ção" r:id="rId3" imgW="1879560" imgH="711000" progId="Equation.3">
                  <p:embed/>
                </p:oleObj>
              </mc:Choice>
              <mc:Fallback>
                <p:oleObj name="Equação" r:id="rId3" imgW="1879560" imgH="711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7058" y="4797152"/>
                        <a:ext cx="2927350" cy="125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99592" y="4869160"/>
            <a:ext cx="4260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isso é feito para adequar o texto  à algumas</a:t>
            </a:r>
          </a:p>
          <a:p>
            <a:r>
              <a:rPr lang="pt-BR" dirty="0" smtClean="0"/>
              <a:t>fotografias usadas.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34880" cy="778098"/>
          </a:xfrm>
        </p:spPr>
        <p:txBody>
          <a:bodyPr/>
          <a:lstStyle/>
          <a:p>
            <a:pPr algn="l"/>
            <a:r>
              <a:rPr lang="pt-BR" sz="3200" dirty="0" smtClean="0"/>
              <a:t>Movimento translacional:</a:t>
            </a:r>
            <a:endParaRPr lang="pt-BR" sz="32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619672" y="1196752"/>
            <a:ext cx="6851427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Vamos inicialmente exemplificar para o caso de fluxos bidimensionais e</a:t>
            </a:r>
          </a:p>
          <a:p>
            <a:r>
              <a:rPr lang="pt-BR" dirty="0" smtClean="0"/>
              <a:t>posteriormente generalizamos para o caso tridimensional.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83568" y="2492896"/>
            <a:ext cx="48042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tomamos um elemento do fluido sob</a:t>
            </a:r>
          </a:p>
          <a:p>
            <a:r>
              <a:rPr lang="pt-BR" dirty="0" smtClean="0"/>
              <a:t>a forma de um paralelepípedo com suas </a:t>
            </a:r>
          </a:p>
          <a:p>
            <a:r>
              <a:rPr lang="pt-BR" dirty="0" smtClean="0"/>
              <a:t>arestas paralelas aos eixos cartesianos </a:t>
            </a:r>
          </a:p>
          <a:p>
            <a:r>
              <a:rPr lang="pt-BR" dirty="0" smtClean="0"/>
              <a:t>podemos definir o movimento translacional</a:t>
            </a:r>
          </a:p>
          <a:p>
            <a:r>
              <a:rPr lang="pt-BR" dirty="0" smtClean="0"/>
              <a:t>como aquele que preserva o paralelismo das </a:t>
            </a:r>
          </a:p>
          <a:p>
            <a:r>
              <a:rPr lang="pt-BR" dirty="0" smtClean="0"/>
              <a:t>arestas sem alteração nas dimensões das arestas.</a:t>
            </a:r>
            <a:endParaRPr lang="pt-BR" dirty="0"/>
          </a:p>
        </p:txBody>
      </p:sp>
      <p:pic>
        <p:nvPicPr>
          <p:cNvPr id="9" name="Imagem 8" descr="Figura3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2276872"/>
            <a:ext cx="2564308" cy="2356003"/>
          </a:xfrm>
          <a:prstGeom prst="rect">
            <a:avLst/>
          </a:prstGeom>
        </p:spPr>
      </p:pic>
      <p:pic>
        <p:nvPicPr>
          <p:cNvPr id="10" name="Imagem 9" descr="Figura3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581128"/>
            <a:ext cx="2232248" cy="1518489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3419872" y="4941168"/>
            <a:ext cx="53915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fluxo de partículas ao longo de linhas de escoamento</a:t>
            </a:r>
          </a:p>
          <a:p>
            <a:r>
              <a:rPr lang="pt-BR" dirty="0" smtClean="0"/>
              <a:t>retas e paralelas com velocidade constante (o assim </a:t>
            </a:r>
          </a:p>
          <a:p>
            <a:r>
              <a:rPr lang="pt-BR" dirty="0" smtClean="0"/>
              <a:t>chamado </a:t>
            </a:r>
            <a:r>
              <a:rPr lang="pt-BR" b="1" dirty="0" smtClean="0"/>
              <a:t>fluxo uniforme</a:t>
            </a:r>
            <a:r>
              <a:rPr lang="pt-BR" dirty="0" smtClean="0"/>
              <a:t>) é um exemplo de movimento</a:t>
            </a:r>
          </a:p>
          <a:p>
            <a:r>
              <a:rPr lang="pt-BR" dirty="0" smtClean="0"/>
              <a:t>translacional puro. 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850106"/>
          </a:xfrm>
        </p:spPr>
        <p:txBody>
          <a:bodyPr>
            <a:normAutofit/>
          </a:bodyPr>
          <a:lstStyle/>
          <a:p>
            <a:pPr algn="l"/>
            <a:r>
              <a:rPr lang="pt-BR" sz="3200" dirty="0" smtClean="0"/>
              <a:t>Movimento com deformação:</a:t>
            </a:r>
            <a:endParaRPr lang="pt-BR" sz="32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39552" y="1268760"/>
            <a:ext cx="4891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 Movimento com deformação linear.</a:t>
            </a:r>
            <a:endParaRPr lang="pt-BR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27584" y="2132856"/>
            <a:ext cx="4076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Num fluxo convergente a velocidade tem </a:t>
            </a:r>
          </a:p>
          <a:p>
            <a:r>
              <a:rPr lang="pt-BR" dirty="0" smtClean="0"/>
              <a:t>uma tendência a aumentar ao longo da </a:t>
            </a:r>
          </a:p>
          <a:p>
            <a:r>
              <a:rPr lang="pt-BR" dirty="0" smtClean="0"/>
              <a:t>trajetória das partículas.</a:t>
            </a:r>
            <a:endParaRPr lang="pt-BR" dirty="0"/>
          </a:p>
        </p:txBody>
      </p:sp>
      <p:pic>
        <p:nvPicPr>
          <p:cNvPr id="7" name="Imagem 6" descr="Figura3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844824"/>
            <a:ext cx="3024126" cy="172916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827584" y="3789040"/>
            <a:ext cx="4169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a partícula bidimensional ABCD.</a:t>
            </a:r>
            <a:endParaRPr lang="pt-BR" dirty="0"/>
          </a:p>
        </p:txBody>
      </p:sp>
      <p:pic>
        <p:nvPicPr>
          <p:cNvPr id="9" name="Imagem 8" descr="Figura35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3861048"/>
            <a:ext cx="3242966" cy="2134740"/>
          </a:xfrm>
          <a:prstGeom prst="rect">
            <a:avLst/>
          </a:prstGeom>
        </p:spPr>
      </p:pic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701800" y="4437063"/>
          <a:ext cx="277653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ção" r:id="rId5" imgW="1752480" imgH="863280" progId="Equation.3">
                  <p:embed/>
                </p:oleObj>
              </mc:Choice>
              <mc:Fallback>
                <p:oleObj name="Equação" r:id="rId5" imgW="17524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4437063"/>
                        <a:ext cx="2776538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908720"/>
            <a:ext cx="6797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velocidades de deformação linear são as velocidades relativas entre</a:t>
            </a:r>
          </a:p>
          <a:p>
            <a:r>
              <a:rPr lang="pt-BR" dirty="0" smtClean="0"/>
              <a:t>dois lados opostos: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293938" y="1773238"/>
          <a:ext cx="4535487" cy="158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ção" r:id="rId3" imgW="2400120" imgH="838080" progId="Equation.3">
                  <p:embed/>
                </p:oleObj>
              </mc:Choice>
              <mc:Fallback>
                <p:oleObj name="Equação" r:id="rId3" imgW="2400120" imgH="838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938" y="1773238"/>
                        <a:ext cx="4535487" cy="158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15616" y="3645024"/>
            <a:ext cx="6805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velocidades de deformação linear por unidade de comprimento são: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707904" y="4149080"/>
          <a:ext cx="1826204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ção" r:id="rId5" imgW="1054080" imgH="838080" progId="Equation.3">
                  <p:embed/>
                </p:oleObj>
              </mc:Choice>
              <mc:Fallback>
                <p:oleObj name="Equação" r:id="rId5" imgW="1054080" imgH="838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149080"/>
                        <a:ext cx="1826204" cy="15841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2987824" y="2996952"/>
            <a:ext cx="136815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043608" y="3501008"/>
            <a:ext cx="2664296" cy="6480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006" y="836712"/>
            <a:ext cx="6697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Assumimos que as componentes de velocidade </a:t>
            </a:r>
            <a:r>
              <a:rPr lang="pt-BR" i="1" dirty="0" smtClean="0"/>
              <a:t>u</a:t>
            </a:r>
            <a:r>
              <a:rPr lang="pt-BR" dirty="0" smtClean="0"/>
              <a:t> e </a:t>
            </a:r>
            <a:r>
              <a:rPr lang="pt-BR" i="1" dirty="0" smtClean="0"/>
              <a:t>v</a:t>
            </a:r>
            <a:r>
              <a:rPr lang="pt-BR" dirty="0" smtClean="0"/>
              <a:t> não dependem</a:t>
            </a:r>
          </a:p>
          <a:p>
            <a:r>
              <a:rPr lang="pt-BR" dirty="0" smtClean="0"/>
              <a:t>respectivamente das coordenadas y e x, e não dependem do tempo. 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1700808"/>
            <a:ext cx="69999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soma (</a:t>
            </a:r>
            <a:r>
              <a:rPr lang="pt-BR" dirty="0" smtClean="0">
                <a:sym typeface="Symbol"/>
              </a:rPr>
              <a:t>u/x + v/y) é a velocidade de deformação total,isto é, a taxa</a:t>
            </a:r>
          </a:p>
          <a:p>
            <a:r>
              <a:rPr lang="pt-BR" dirty="0" smtClean="0">
                <a:sym typeface="Symbol"/>
              </a:rPr>
              <a:t>de variação da área por unidade de área. As áreas BCEB’ e </a:t>
            </a:r>
            <a:r>
              <a:rPr lang="pt-BR" dirty="0" err="1" smtClean="0">
                <a:sym typeface="Symbol"/>
              </a:rPr>
              <a:t>D’C</a:t>
            </a:r>
            <a:r>
              <a:rPr lang="pt-BR" dirty="0" smtClean="0">
                <a:sym typeface="Symbol"/>
              </a:rPr>
              <a:t>’ED devem</a:t>
            </a:r>
          </a:p>
          <a:p>
            <a:r>
              <a:rPr lang="pt-BR" dirty="0" smtClean="0">
                <a:sym typeface="Symbol"/>
              </a:rPr>
              <a:t>ser iguais no caso de um fluido incompressível. A diferença dá a taxa de</a:t>
            </a:r>
          </a:p>
          <a:p>
            <a:r>
              <a:rPr lang="pt-BR" dirty="0" smtClean="0">
                <a:sym typeface="Symbol"/>
              </a:rPr>
              <a:t>expansão ou compressão no caso de um fluido compressível.</a:t>
            </a:r>
            <a:endParaRPr lang="pt-BR" dirty="0"/>
          </a:p>
        </p:txBody>
      </p:sp>
      <p:pic>
        <p:nvPicPr>
          <p:cNvPr id="6" name="Imagem 5" descr="Figura3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1402" y="3284984"/>
            <a:ext cx="3242966" cy="2134740"/>
          </a:xfrm>
          <a:prstGeom prst="rect">
            <a:avLst/>
          </a:prstGeom>
        </p:spPr>
      </p:pic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013804" y="3501008"/>
          <a:ext cx="3204356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ção" r:id="rId4" imgW="2260440" imgH="1168200" progId="Equation.3">
                  <p:embed/>
                </p:oleObj>
              </mc:Choice>
              <mc:Fallback>
                <p:oleObj name="Equação" r:id="rId4" imgW="2260440" imgH="11682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804" y="3501008"/>
                        <a:ext cx="3204356" cy="16561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2987824" y="2996952"/>
            <a:ext cx="13804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variação da área</a:t>
            </a:r>
            <a:endParaRPr lang="pt-BR" sz="1400" dirty="0"/>
          </a:p>
        </p:txBody>
      </p:sp>
      <p:cxnSp>
        <p:nvCxnSpPr>
          <p:cNvPr id="14" name="Conector reto 13"/>
          <p:cNvCxnSpPr>
            <a:stCxn id="9" idx="1"/>
          </p:cNvCxnSpPr>
          <p:nvPr/>
        </p:nvCxnSpPr>
        <p:spPr>
          <a:xfrm flipH="1" flipV="1">
            <a:off x="2339752" y="3140968"/>
            <a:ext cx="648072" cy="98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2339752" y="3140968"/>
            <a:ext cx="0" cy="2880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92696"/>
            <a:ext cx="7327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Movimento com deformação angular ou cisalhamento.</a:t>
            </a:r>
            <a:endParaRPr lang="pt-BR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67544" y="1628800"/>
            <a:ext cx="4652749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A deformação angular pode ser ilustrada pelo</a:t>
            </a:r>
          </a:p>
          <a:p>
            <a:r>
              <a:rPr lang="pt-BR" dirty="0" smtClean="0"/>
              <a:t>comportamento de uma partícula do fluido que</a:t>
            </a:r>
          </a:p>
          <a:p>
            <a:r>
              <a:rPr lang="pt-BR" dirty="0" smtClean="0"/>
              <a:t>transita por uma tubulação curva.</a:t>
            </a:r>
            <a:endParaRPr lang="pt-BR" dirty="0"/>
          </a:p>
        </p:txBody>
      </p:sp>
      <p:pic>
        <p:nvPicPr>
          <p:cNvPr id="6" name="Imagem 5" descr="Figura3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988840"/>
            <a:ext cx="2694533" cy="236428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55576" y="3717032"/>
            <a:ext cx="46173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Ao passar pela curva o lado AB do elemento</a:t>
            </a:r>
          </a:p>
          <a:p>
            <a:r>
              <a:rPr lang="pt-BR" dirty="0" smtClean="0"/>
              <a:t>fluido, indicado na figura, tende a se mover a</a:t>
            </a:r>
          </a:p>
          <a:p>
            <a:r>
              <a:rPr lang="pt-BR" dirty="0" smtClean="0"/>
              <a:t>uma velocidade maior do que o lado CD.  Desta</a:t>
            </a:r>
          </a:p>
          <a:p>
            <a:r>
              <a:rPr lang="pt-BR" dirty="0" smtClean="0"/>
              <a:t>diferença de velocidade surge a deformação</a:t>
            </a:r>
          </a:p>
          <a:p>
            <a:r>
              <a:rPr lang="pt-BR" dirty="0" smtClean="0"/>
              <a:t>angular.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12</a:t>
            </a:fld>
            <a:endParaRPr lang="pt-BR"/>
          </a:p>
        </p:txBody>
      </p:sp>
      <p:pic>
        <p:nvPicPr>
          <p:cNvPr id="4" name="Imagem 3" descr="Figura3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996952"/>
            <a:ext cx="5281576" cy="2808312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27584" y="836712"/>
            <a:ext cx="76760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que a velocidade do lado AB é </a:t>
            </a:r>
            <a:r>
              <a:rPr lang="pt-BR" i="1" dirty="0" smtClean="0"/>
              <a:t>u</a:t>
            </a:r>
            <a:r>
              <a:rPr lang="pt-BR" dirty="0" smtClean="0"/>
              <a:t> e a do lado CD é </a:t>
            </a:r>
            <a:r>
              <a:rPr lang="pt-BR" i="1" dirty="0" smtClean="0"/>
              <a:t>u + </a:t>
            </a:r>
            <a:r>
              <a:rPr lang="pt-BR" i="1" dirty="0" err="1" smtClean="0"/>
              <a:t>du</a:t>
            </a:r>
            <a:r>
              <a:rPr lang="pt-BR" dirty="0" smtClean="0"/>
              <a:t>. A distância</a:t>
            </a:r>
          </a:p>
          <a:p>
            <a:r>
              <a:rPr lang="pt-BR" dirty="0" smtClean="0"/>
              <a:t>CC’ (ou DD’) após o tempo </a:t>
            </a:r>
            <a:r>
              <a:rPr lang="pt-BR" i="1" dirty="0" err="1" smtClean="0"/>
              <a:t>dt</a:t>
            </a:r>
            <a:r>
              <a:rPr lang="pt-BR" dirty="0" smtClean="0"/>
              <a:t> será: </a:t>
            </a:r>
            <a:r>
              <a:rPr lang="pt-BR" i="1" dirty="0" smtClean="0"/>
              <a:t>(</a:t>
            </a:r>
            <a:r>
              <a:rPr lang="pt-BR" i="1" dirty="0" smtClean="0">
                <a:sym typeface="Symbol"/>
              </a:rPr>
              <a:t>u/y)</a:t>
            </a:r>
            <a:r>
              <a:rPr lang="pt-BR" i="1" dirty="0" err="1" smtClean="0">
                <a:sym typeface="Symbol"/>
              </a:rPr>
              <a:t>dydt</a:t>
            </a:r>
            <a:r>
              <a:rPr lang="pt-BR" dirty="0" smtClean="0">
                <a:sym typeface="Symbol"/>
              </a:rPr>
              <a:t>. A velocidade </a:t>
            </a:r>
            <a:r>
              <a:rPr lang="pt-BR" i="1" dirty="0" smtClean="0">
                <a:sym typeface="Symbol"/>
              </a:rPr>
              <a:t>u</a:t>
            </a:r>
            <a:r>
              <a:rPr lang="pt-BR" dirty="0" smtClean="0">
                <a:sym typeface="Symbol"/>
              </a:rPr>
              <a:t> neste caso varia </a:t>
            </a:r>
          </a:p>
          <a:p>
            <a:r>
              <a:rPr lang="pt-BR" dirty="0" smtClean="0">
                <a:sym typeface="Symbol"/>
              </a:rPr>
              <a:t>com a coordenada y. A velocidade angular é dada por,</a:t>
            </a: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987824" y="1844824"/>
          <a:ext cx="3168352" cy="681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ção" r:id="rId4" imgW="2209680" imgH="419040" progId="Equation.3">
                  <p:embed/>
                </p:oleObj>
              </mc:Choice>
              <mc:Fallback>
                <p:oleObj name="Equação" r:id="rId4" imgW="2209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844824"/>
                        <a:ext cx="3168352" cy="681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95536" y="3501008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 modo análogo temos uma deformação segundo o eixo y. BB’ (ou DD’’) é igual a, </a:t>
            </a:r>
            <a:r>
              <a:rPr lang="pt-BR" dirty="0" smtClean="0">
                <a:sym typeface="Symbol"/>
              </a:rPr>
              <a:t>(v/x)</a:t>
            </a:r>
            <a:r>
              <a:rPr lang="pt-BR" dirty="0" err="1" smtClean="0">
                <a:sym typeface="Symbol"/>
              </a:rPr>
              <a:t>dxdt</a:t>
            </a:r>
            <a:r>
              <a:rPr lang="pt-BR" dirty="0" smtClean="0">
                <a:sym typeface="Symbol"/>
              </a:rPr>
              <a:t>. A</a:t>
            </a:r>
          </a:p>
          <a:p>
            <a:r>
              <a:rPr lang="pt-BR" dirty="0" smtClean="0">
                <a:sym typeface="Symbol"/>
              </a:rPr>
              <a:t>velocidade angular será,</a:t>
            </a:r>
          </a:p>
          <a:p>
            <a:r>
              <a:rPr lang="pt-BR" dirty="0" smtClean="0">
                <a:sym typeface="Symbol"/>
              </a:rPr>
              <a:t>analogamente, v/x.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1268760"/>
            <a:ext cx="78216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- Quando as duas deformações existem ao mesmo tempo a soma das velocidades</a:t>
            </a:r>
          </a:p>
          <a:p>
            <a:r>
              <a:rPr lang="pt-BR" dirty="0" smtClean="0"/>
              <a:t>angulares (</a:t>
            </a:r>
            <a:r>
              <a:rPr lang="pt-BR" dirty="0" smtClean="0">
                <a:sym typeface="Symbol"/>
              </a:rPr>
              <a:t>u/y + v/x) é a </a:t>
            </a:r>
            <a:r>
              <a:rPr lang="pt-BR" i="1" dirty="0" smtClean="0">
                <a:sym typeface="Symbol"/>
              </a:rPr>
              <a:t>taxa de deformação angular</a:t>
            </a:r>
            <a:r>
              <a:rPr lang="pt-BR" dirty="0" smtClean="0">
                <a:sym typeface="Symbol"/>
              </a:rPr>
              <a:t>.</a:t>
            </a: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pPr>
              <a:buFontTx/>
              <a:buChar char="-"/>
            </a:pPr>
            <a:r>
              <a:rPr lang="pt-BR" dirty="0" smtClean="0">
                <a:sym typeface="Symbol"/>
              </a:rPr>
              <a:t> No caso da figura anterior escolhemos u/y = v/x e daí a diagonal </a:t>
            </a:r>
          </a:p>
          <a:p>
            <a:r>
              <a:rPr lang="pt-BR" dirty="0" smtClean="0">
                <a:sym typeface="Symbol"/>
              </a:rPr>
              <a:t>do quadrado inicial tende a ser paralelo à diagonal do losango durante o curso </a:t>
            </a:r>
          </a:p>
          <a:p>
            <a:r>
              <a:rPr lang="pt-BR" dirty="0" smtClean="0">
                <a:sym typeface="Symbol"/>
              </a:rPr>
              <a:t>da deformação angular. Quando isto não acontece dizemos que o movimento</a:t>
            </a:r>
          </a:p>
          <a:p>
            <a:r>
              <a:rPr lang="pt-BR" dirty="0" smtClean="0">
                <a:sym typeface="Symbol"/>
              </a:rPr>
              <a:t>é rotacional.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20688"/>
            <a:ext cx="4608512" cy="6480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Movimento com Rotação: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11560" y="1556792"/>
            <a:ext cx="810221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Das considerações anteriores temos que as velocidades de deformação angular</a:t>
            </a:r>
          </a:p>
          <a:p>
            <a:r>
              <a:rPr lang="pt-BR" dirty="0" smtClean="0">
                <a:sym typeface="Symbol"/>
              </a:rPr>
              <a:t>são u/y e v/x (caso bidimensional). Se u/y = v/x existe deformação angular</a:t>
            </a:r>
          </a:p>
          <a:p>
            <a:r>
              <a:rPr lang="pt-BR" dirty="0" smtClean="0">
                <a:sym typeface="Symbol"/>
              </a:rPr>
              <a:t>sem rotação. Se u/y  v/x a diagonal tende a girar e teremos ambos</a:t>
            </a:r>
          </a:p>
          <a:p>
            <a:r>
              <a:rPr lang="pt-BR" dirty="0" smtClean="0">
                <a:sym typeface="Symbol"/>
              </a:rPr>
              <a:t>os movimentos, de deformação angular e de rotação.</a:t>
            </a: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A diferença u/y - v/x é a medida da taxa de rotação. Se esta diferença é zero</a:t>
            </a:r>
          </a:p>
          <a:p>
            <a:r>
              <a:rPr lang="pt-BR" dirty="0" smtClean="0">
                <a:sym typeface="Symbol"/>
              </a:rPr>
              <a:t>não há rotação.</a:t>
            </a:r>
          </a:p>
          <a:p>
            <a:endParaRPr lang="pt-BR" dirty="0" smtClean="0">
              <a:sym typeface="Symbol"/>
            </a:endParaRP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Teremos deformação angular sem rotação quando u/y - v/x = 0 e </a:t>
            </a:r>
          </a:p>
          <a:p>
            <a:r>
              <a:rPr lang="pt-BR" dirty="0" smtClean="0">
                <a:sym typeface="Symbol"/>
              </a:rPr>
              <a:t>u/y + v/x  0. Analogamente, teremos rotação sem deformação angular quando</a:t>
            </a:r>
          </a:p>
          <a:p>
            <a:r>
              <a:rPr lang="pt-BR" dirty="0" smtClean="0">
                <a:sym typeface="Symbol"/>
              </a:rPr>
              <a:t>u/y - v/x  0 e u/y + v/x = 0.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Podemos resumir essas conclusões no quadro que se segue...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15</a:t>
            </a:fld>
            <a:endParaRPr lang="pt-BR"/>
          </a:p>
        </p:txBody>
      </p:sp>
      <p:pic>
        <p:nvPicPr>
          <p:cNvPr id="4" name="Imagem 3" descr="Figura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025" y="633412"/>
            <a:ext cx="7981950" cy="5591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Expressões matemáticas definindo o movimento de uma partícula do fluido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16</a:t>
            </a:fld>
            <a:endParaRPr lang="pt-BR"/>
          </a:p>
        </p:txBody>
      </p:sp>
      <p:pic>
        <p:nvPicPr>
          <p:cNvPr id="5" name="Imagem 4" descr="Figura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132856"/>
            <a:ext cx="4257893" cy="3429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11560" y="2204864"/>
            <a:ext cx="3730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o elemento de fluido ABCD</a:t>
            </a:r>
          </a:p>
          <a:p>
            <a:r>
              <a:rPr lang="pt-BR" dirty="0" smtClean="0"/>
              <a:t>no tempo </a:t>
            </a:r>
            <a:r>
              <a:rPr lang="pt-BR" i="1" dirty="0" smtClean="0"/>
              <a:t>t</a:t>
            </a:r>
            <a:r>
              <a:rPr lang="pt-BR" dirty="0" smtClean="0"/>
              <a:t>. As componente de</a:t>
            </a:r>
          </a:p>
          <a:p>
            <a:r>
              <a:rPr lang="pt-BR" dirty="0" smtClean="0"/>
              <a:t>velocidade </a:t>
            </a:r>
            <a:r>
              <a:rPr lang="pt-BR" i="1" dirty="0" smtClean="0"/>
              <a:t>u</a:t>
            </a:r>
            <a:r>
              <a:rPr lang="pt-BR" dirty="0" smtClean="0"/>
              <a:t> e </a:t>
            </a:r>
            <a:r>
              <a:rPr lang="pt-BR" i="1" dirty="0" smtClean="0"/>
              <a:t>v</a:t>
            </a:r>
            <a:r>
              <a:rPr lang="pt-BR" dirty="0" smtClean="0"/>
              <a:t>, são funções de </a:t>
            </a:r>
            <a:r>
              <a:rPr lang="pt-BR" i="1" dirty="0" smtClean="0"/>
              <a:t>x</a:t>
            </a:r>
            <a:r>
              <a:rPr lang="pt-BR" dirty="0" smtClean="0"/>
              <a:t> e </a:t>
            </a:r>
            <a:r>
              <a:rPr lang="pt-BR" i="1" dirty="0" smtClean="0"/>
              <a:t>y</a:t>
            </a:r>
            <a:r>
              <a:rPr lang="pt-BR" dirty="0" smtClean="0"/>
              <a:t>.</a:t>
            </a:r>
          </a:p>
          <a:p>
            <a:r>
              <a:rPr lang="pt-BR" dirty="0" smtClean="0"/>
              <a:t>Podemos escrever,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475656" y="3466806"/>
          <a:ext cx="1739467" cy="125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ção" r:id="rId4" imgW="1193760" imgH="863280" progId="Equation.3">
                  <p:embed/>
                </p:oleObj>
              </mc:Choice>
              <mc:Fallback>
                <p:oleObj name="Equação" r:id="rId4" imgW="119376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466806"/>
                        <a:ext cx="1739467" cy="1258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11560" y="4869160"/>
            <a:ext cx="3646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 tempo </a:t>
            </a:r>
            <a:r>
              <a:rPr lang="pt-BR" i="1" dirty="0" smtClean="0"/>
              <a:t>t</a:t>
            </a:r>
            <a:r>
              <a:rPr lang="pt-BR" dirty="0" smtClean="0"/>
              <a:t> o ponto A está em </a:t>
            </a:r>
            <a:r>
              <a:rPr lang="pt-BR" i="1" dirty="0" smtClean="0"/>
              <a:t>(x,y)</a:t>
            </a:r>
            <a:r>
              <a:rPr lang="pt-BR" dirty="0" smtClean="0"/>
              <a:t> e</a:t>
            </a:r>
          </a:p>
          <a:p>
            <a:r>
              <a:rPr lang="pt-BR" dirty="0" smtClean="0"/>
              <a:t>o ponto D está em </a:t>
            </a:r>
            <a:r>
              <a:rPr lang="pt-BR" i="1" dirty="0" smtClean="0"/>
              <a:t>(x+dx, y+</a:t>
            </a:r>
            <a:r>
              <a:rPr lang="pt-BR" i="1" dirty="0" err="1" smtClean="0"/>
              <a:t>dy</a:t>
            </a:r>
            <a:r>
              <a:rPr lang="pt-BR" i="1" dirty="0" smtClean="0"/>
              <a:t>).</a:t>
            </a:r>
            <a:endParaRPr lang="pt-B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836712"/>
            <a:ext cx="445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coordenadas de A e D no tempo </a:t>
            </a:r>
            <a:r>
              <a:rPr lang="pt-BR" i="1" dirty="0" smtClean="0"/>
              <a:t>t + </a:t>
            </a:r>
            <a:r>
              <a:rPr lang="pt-BR" i="1" dirty="0" err="1" smtClean="0"/>
              <a:t>dt</a:t>
            </a:r>
            <a:r>
              <a:rPr lang="pt-BR" i="1" dirty="0" smtClean="0"/>
              <a:t> </a:t>
            </a:r>
            <a:r>
              <a:rPr lang="pt-BR" dirty="0" smtClean="0"/>
              <a:t>são,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491880" y="1412776"/>
          <a:ext cx="2541054" cy="1694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ção" r:id="rId3" imgW="1409400" imgH="939600" progId="Equation.3">
                  <p:embed/>
                </p:oleObj>
              </mc:Choice>
              <mc:Fallback>
                <p:oleObj name="Equação" r:id="rId3" imgW="1409400" imgH="939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1412776"/>
                        <a:ext cx="2541054" cy="1694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43608" y="3140968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ou,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555776" y="3573016"/>
          <a:ext cx="3960440" cy="158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ção" r:id="rId5" imgW="2222280" imgH="888840" progId="Equation.3">
                  <p:embed/>
                </p:oleObj>
              </mc:Choice>
              <mc:Fallback>
                <p:oleObj name="Equação" r:id="rId5" imgW="2222280" imgH="888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573016"/>
                        <a:ext cx="3960440" cy="15841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043608" y="5301208"/>
            <a:ext cx="6759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Somando e subtraindo </a:t>
            </a:r>
            <a:r>
              <a:rPr lang="pt-BR" i="1" dirty="0" smtClean="0"/>
              <a:t>½.(</a:t>
            </a:r>
            <a:r>
              <a:rPr lang="pt-BR" i="1" dirty="0" smtClean="0">
                <a:sym typeface="Symbol"/>
              </a:rPr>
              <a:t>v/x)</a:t>
            </a:r>
            <a:r>
              <a:rPr lang="pt-BR" i="1" dirty="0" err="1" smtClean="0">
                <a:sym typeface="Symbol"/>
              </a:rPr>
              <a:t>dydt</a:t>
            </a:r>
            <a:r>
              <a:rPr lang="pt-BR" dirty="0" smtClean="0">
                <a:sym typeface="Symbol"/>
              </a:rPr>
              <a:t> à coordenada </a:t>
            </a:r>
            <a:r>
              <a:rPr lang="pt-BR" b="1" i="1" dirty="0" smtClean="0">
                <a:sym typeface="Symbol"/>
              </a:rPr>
              <a:t>x</a:t>
            </a:r>
            <a:r>
              <a:rPr lang="pt-BR" dirty="0" smtClean="0">
                <a:sym typeface="Symbol"/>
              </a:rPr>
              <a:t> e </a:t>
            </a:r>
            <a:r>
              <a:rPr lang="pt-BR" i="1" dirty="0" smtClean="0">
                <a:sym typeface="Symbol"/>
              </a:rPr>
              <a:t>½.(u/y)</a:t>
            </a:r>
            <a:r>
              <a:rPr lang="pt-BR" i="1" dirty="0" err="1" smtClean="0">
                <a:sym typeface="Symbol"/>
              </a:rPr>
              <a:t>dudt</a:t>
            </a:r>
            <a:r>
              <a:rPr lang="pt-BR" dirty="0" smtClean="0">
                <a:sym typeface="Symbol"/>
              </a:rPr>
              <a:t> </a:t>
            </a:r>
          </a:p>
          <a:p>
            <a:r>
              <a:rPr lang="pt-BR" dirty="0" smtClean="0">
                <a:sym typeface="Symbol"/>
              </a:rPr>
              <a:t>à coordenada </a:t>
            </a:r>
            <a:r>
              <a:rPr lang="pt-BR" b="1" dirty="0" smtClean="0">
                <a:sym typeface="Symbol"/>
              </a:rPr>
              <a:t>y</a:t>
            </a:r>
            <a:r>
              <a:rPr lang="pt-BR" dirty="0" smtClean="0">
                <a:sym typeface="Symbol"/>
              </a:rPr>
              <a:t> obtemos para a coordenadas de D’ obtemos,...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18</a:t>
            </a:fld>
            <a:endParaRPr lang="pt-BR"/>
          </a:p>
        </p:txBody>
      </p:sp>
      <p:pic>
        <p:nvPicPr>
          <p:cNvPr id="4" name="Imagem 3" descr="Figura3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428" y="1764792"/>
            <a:ext cx="7935011" cy="2888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836712"/>
            <a:ext cx="6929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generalizar as equações anteriores para o caso tridimensional,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267744" y="1556792"/>
          <a:ext cx="4367800" cy="2238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ção" r:id="rId3" imgW="2552400" imgH="1307880" progId="Equation.3">
                  <p:embed/>
                </p:oleObj>
              </mc:Choice>
              <mc:Fallback>
                <p:oleObj name="Equação" r:id="rId3" imgW="2552400" imgH="1307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556792"/>
                        <a:ext cx="4367800" cy="22382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115616" y="4365104"/>
            <a:ext cx="7288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Analogamente, somando e subtraindo certos termos apropriados, podemos</a:t>
            </a:r>
          </a:p>
          <a:p>
            <a:r>
              <a:rPr lang="pt-BR" dirty="0" smtClean="0"/>
              <a:t>obter a relação,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4" name="Imagem 3" descr="Figura3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8532440" cy="197758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3568" y="3068960"/>
            <a:ext cx="5721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Essas relações podem ser agrupadas na seguinte expressão,</a:t>
            </a:r>
            <a:endParaRPr lang="pt-BR" dirty="0"/>
          </a:p>
        </p:txBody>
      </p:sp>
      <p:pic>
        <p:nvPicPr>
          <p:cNvPr id="6" name="Imagem 5" descr="Figura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789040"/>
            <a:ext cx="7740352" cy="20261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836712"/>
            <a:ext cx="391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adotamos as seguintes definições,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176985" y="1466850"/>
          <a:ext cx="363537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ção" r:id="rId3" imgW="2501640" imgH="3047760" progId="Equation.3">
                  <p:embed/>
                </p:oleObj>
              </mc:Choice>
              <mc:Fallback>
                <p:oleObj name="Equação" r:id="rId3" imgW="2501640" imgH="3047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985" y="1466850"/>
                        <a:ext cx="3635375" cy="442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3568" y="1844824"/>
            <a:ext cx="189744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Coeficientes de</a:t>
            </a:r>
          </a:p>
          <a:p>
            <a:r>
              <a:rPr lang="pt-BR" dirty="0" smtClean="0"/>
              <a:t>deformação linear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3140968"/>
            <a:ext cx="2070567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Coeficientes de</a:t>
            </a:r>
          </a:p>
          <a:p>
            <a:r>
              <a:rPr lang="pt-BR" dirty="0" smtClean="0"/>
              <a:t>deformação angular</a:t>
            </a:r>
          </a:p>
          <a:p>
            <a:r>
              <a:rPr lang="pt-BR" dirty="0" smtClean="0"/>
              <a:t>(cisalhamento)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83568" y="4797152"/>
            <a:ext cx="1622304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Coeficientes de</a:t>
            </a:r>
          </a:p>
          <a:p>
            <a:r>
              <a:rPr lang="pt-BR" dirty="0" smtClean="0"/>
              <a:t>rotação</a:t>
            </a:r>
            <a:endParaRPr lang="pt-BR" dirty="0"/>
          </a:p>
        </p:txBody>
      </p:sp>
      <p:sp>
        <p:nvSpPr>
          <p:cNvPr id="9" name="Seta para a direita 8"/>
          <p:cNvSpPr/>
          <p:nvPr/>
        </p:nvSpPr>
        <p:spPr>
          <a:xfrm>
            <a:off x="3059832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3059832" y="32129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3089536" y="479715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6876256" y="476672"/>
            <a:ext cx="799386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/>
              </a:rPr>
              <a:t> - </a:t>
            </a:r>
            <a:r>
              <a:rPr lang="pt-BR" dirty="0" err="1" smtClean="0">
                <a:sym typeface="Symbol"/>
              </a:rPr>
              <a:t>csi</a:t>
            </a:r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 - </a:t>
            </a:r>
            <a:r>
              <a:rPr lang="pt-BR" dirty="0" err="1" smtClean="0">
                <a:sym typeface="Symbol"/>
              </a:rPr>
              <a:t>eta</a:t>
            </a:r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- </a:t>
            </a:r>
            <a:r>
              <a:rPr lang="pt-BR" dirty="0" err="1" smtClean="0">
                <a:sym typeface="Symbol"/>
              </a:rPr>
              <a:t>zeta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980728"/>
            <a:ext cx="769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Um fluxo é dito irrotacional quando os coeficientes </a:t>
            </a:r>
            <a:r>
              <a:rPr lang="pt-BR" dirty="0" smtClean="0">
                <a:sym typeface="Symbol"/>
              </a:rPr>
              <a:t> =  =  = 0. Desta condição</a:t>
            </a:r>
          </a:p>
          <a:p>
            <a:r>
              <a:rPr lang="pt-BR" dirty="0" smtClean="0">
                <a:sym typeface="Symbol"/>
              </a:rPr>
              <a:t>resulta que,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627784" y="1628800"/>
          <a:ext cx="388406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Equação" r:id="rId3" imgW="2260440" imgH="419040" progId="Equation.3">
                  <p:embed/>
                </p:oleObj>
              </mc:Choice>
              <mc:Fallback>
                <p:oleObj name="Equação" r:id="rId3" imgW="22604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628800"/>
                        <a:ext cx="3884068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2564904"/>
            <a:ext cx="7679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Os coeficientes de rotação medem assim o grau de rotacionalidade de um fluxo.</a:t>
            </a:r>
          </a:p>
          <a:p>
            <a:r>
              <a:rPr lang="pt-BR" dirty="0" smtClean="0"/>
              <a:t>Definimos o vetor </a:t>
            </a:r>
            <a:r>
              <a:rPr lang="pt-BR" i="1" dirty="0" smtClean="0"/>
              <a:t>vorticidade</a:t>
            </a:r>
            <a:r>
              <a:rPr lang="pt-BR" dirty="0" smtClean="0"/>
              <a:t> </a:t>
            </a:r>
            <a:r>
              <a:rPr lang="pt-BR" b="1" dirty="0" smtClean="0">
                <a:sym typeface="Symbol"/>
              </a:rPr>
              <a:t></a:t>
            </a:r>
            <a:r>
              <a:rPr lang="pt-BR" dirty="0" smtClean="0">
                <a:sym typeface="Symbol"/>
              </a:rPr>
              <a:t>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419872" y="3452366"/>
          <a:ext cx="2366054" cy="408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Equação" r:id="rId5" imgW="1396800" imgH="241200" progId="Equation.3">
                  <p:embed/>
                </p:oleObj>
              </mc:Choice>
              <mc:Fallback>
                <p:oleObj name="Equação" r:id="rId5" imgW="13968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452366"/>
                        <a:ext cx="2366054" cy="4086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971600" y="4077072"/>
            <a:ext cx="321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Desta definição concluímos que,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349625" y="4724400"/>
          <a:ext cx="277971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Equação" r:id="rId7" imgW="1955520" imgH="241200" progId="Equation.3">
                  <p:embed/>
                </p:oleObj>
              </mc:Choice>
              <mc:Fallback>
                <p:oleObj name="Equação" r:id="rId7" imgW="195552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4724400"/>
                        <a:ext cx="2779713" cy="433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1412776"/>
            <a:ext cx="7845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partir da definição de vorticidade podemos definir, então, um fluxo como sendo</a:t>
            </a:r>
          </a:p>
          <a:p>
            <a:r>
              <a:rPr lang="pt-BR" dirty="0" smtClean="0"/>
              <a:t>irrotacional como aquele em que a vorticidade é nula em toda a sua extensão,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3568" y="764704"/>
            <a:ext cx="5515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Fluxo irrotacional: algumas conseqüências.</a:t>
            </a:r>
            <a:endParaRPr lang="pt-BR" sz="2400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563938" y="2205038"/>
          <a:ext cx="170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Equação" r:id="rId3" imgW="850680" imgH="215640" progId="Equation.3">
                  <p:embed/>
                </p:oleObj>
              </mc:Choice>
              <mc:Fallback>
                <p:oleObj name="Equação" r:id="rId3" imgW="8506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2205038"/>
                        <a:ext cx="17018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755576" y="2996952"/>
            <a:ext cx="2320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Da identidade vetorial,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638240" y="3327400"/>
          <a:ext cx="1509824" cy="389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Equação" r:id="rId5" imgW="787320" imgH="203040" progId="Equation.3">
                  <p:embed/>
                </p:oleObj>
              </mc:Choice>
              <mc:Fallback>
                <p:oleObj name="Equação" r:id="rId5" imgW="78732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8240" y="3327400"/>
                        <a:ext cx="1509824" cy="389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55576" y="4221088"/>
            <a:ext cx="7855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concluir que para um fluxo irrotacional existe uma função </a:t>
            </a:r>
            <a:r>
              <a:rPr lang="pt-BR" dirty="0" smtClean="0">
                <a:sym typeface="Symbol"/>
              </a:rPr>
              <a:t> (x,y,z,t) para</a:t>
            </a:r>
          </a:p>
          <a:p>
            <a:r>
              <a:rPr lang="pt-BR" dirty="0" smtClean="0">
                <a:sym typeface="Symbol"/>
              </a:rPr>
              <a:t>a qual,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3708400" y="4799013"/>
          <a:ext cx="99695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Equação" r:id="rId7" imgW="482400" imgH="203040" progId="Equation.3">
                  <p:embed/>
                </p:oleObj>
              </mc:Choice>
              <mc:Fallback>
                <p:oleObj name="Equação" r:id="rId7" imgW="48240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799013"/>
                        <a:ext cx="996950" cy="41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755576" y="5445224"/>
            <a:ext cx="5427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 função é denominada </a:t>
            </a:r>
            <a:r>
              <a:rPr lang="pt-BR" b="1" i="1" dirty="0" smtClean="0"/>
              <a:t>função potencial velocidade</a:t>
            </a:r>
            <a:r>
              <a:rPr lang="pt-BR" dirty="0" smtClean="0"/>
              <a:t>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980728"/>
            <a:ext cx="7137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o fluido é incompressível podemos acrescentar as seguintes conclusões,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771775" y="1557338"/>
          <a:ext cx="34559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ção" r:id="rId3" imgW="1828800" imgH="457200" progId="Equation.3">
                  <p:embed/>
                </p:oleObj>
              </mc:Choice>
              <mc:Fallback>
                <p:oleObj name="Equação" r:id="rId3" imgW="18288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1557338"/>
                        <a:ext cx="3455988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043608" y="2780928"/>
            <a:ext cx="5773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Isto é, o potencial velocidade satisfaz a </a:t>
            </a:r>
            <a:r>
              <a:rPr lang="pt-BR" b="1" i="1" dirty="0" smtClean="0"/>
              <a:t>equação de </a:t>
            </a:r>
            <a:r>
              <a:rPr lang="pt-BR" b="1" i="1" dirty="0" err="1" smtClean="0"/>
              <a:t>Laplace</a:t>
            </a:r>
            <a:r>
              <a:rPr lang="pt-BR" dirty="0" smtClean="0"/>
              <a:t>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563888" y="3356992"/>
          <a:ext cx="2448793" cy="178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ção" r:id="rId5" imgW="1269720" imgH="927000" progId="Equation.3">
                  <p:embed/>
                </p:oleObj>
              </mc:Choice>
              <mc:Fallback>
                <p:oleObj name="Equação" r:id="rId5" imgW="1269720" imgH="927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356992"/>
                        <a:ext cx="2448793" cy="1787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836712"/>
            <a:ext cx="744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retornar ao eslaide 4 para reescrever o </a:t>
            </a:r>
            <a:r>
              <a:rPr lang="pt-BR" b="1" i="1" dirty="0" smtClean="0"/>
              <a:t>tensor rotação</a:t>
            </a:r>
            <a:r>
              <a:rPr lang="pt-BR" dirty="0" smtClean="0"/>
              <a:t> e o </a:t>
            </a:r>
            <a:r>
              <a:rPr lang="pt-BR" b="1" i="1" dirty="0" smtClean="0"/>
              <a:t>tensor</a:t>
            </a:r>
          </a:p>
          <a:p>
            <a:r>
              <a:rPr lang="pt-BR" b="1" i="1" dirty="0" smtClean="0"/>
              <a:t>deformação</a:t>
            </a:r>
            <a:r>
              <a:rPr lang="pt-BR" dirty="0" smtClean="0"/>
              <a:t> ajustando a nomenclatura,</a:t>
            </a:r>
            <a:endParaRPr lang="pt-BR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843808" y="1628800"/>
          <a:ext cx="2955925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Equação" r:id="rId3" imgW="1765080" imgH="469800" progId="Equation.3">
                  <p:embed/>
                </p:oleObj>
              </mc:Choice>
              <mc:Fallback>
                <p:oleObj name="Equação" r:id="rId3" imgW="176508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628800"/>
                        <a:ext cx="2955925" cy="78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971600" y="2924944"/>
          <a:ext cx="4103687" cy="239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quação" r:id="rId5" imgW="2705040" imgH="1549080" progId="Equation.3">
                  <p:embed/>
                </p:oleObj>
              </mc:Choice>
              <mc:Fallback>
                <p:oleObj name="Equação" r:id="rId5" imgW="2705040" imgH="1549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924944"/>
                        <a:ext cx="4103687" cy="239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6228184" y="3356992"/>
          <a:ext cx="2254107" cy="1117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ção" r:id="rId7" imgW="1434960" imgH="711000" progId="Equation.3">
                  <p:embed/>
                </p:oleObj>
              </mc:Choice>
              <mc:Fallback>
                <p:oleObj name="Equação" r:id="rId7" imgW="1434960" imgH="71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3356992"/>
                        <a:ext cx="2254107" cy="1117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eta para a direita 7"/>
          <p:cNvSpPr/>
          <p:nvPr/>
        </p:nvSpPr>
        <p:spPr>
          <a:xfrm>
            <a:off x="5364088" y="3790708"/>
            <a:ext cx="64807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156176" y="1702549"/>
            <a:ext cx="1622432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Tensor  rotação</a:t>
            </a:r>
          </a:p>
          <a:p>
            <a:pPr algn="ctr"/>
            <a:r>
              <a:rPr lang="pt-BR" dirty="0" smtClean="0"/>
              <a:t>(anti-simétrico)</a:t>
            </a:r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26</a:t>
            </a:fld>
            <a:endParaRPr lang="pt-BR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3275856" y="692696"/>
          <a:ext cx="2762005" cy="810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Equação" r:id="rId3" imgW="1600200" imgH="469800" progId="Equation.3">
                  <p:embed/>
                </p:oleObj>
              </mc:Choice>
              <mc:Fallback>
                <p:oleObj name="Equação" r:id="rId3" imgW="1600200" imgH="469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692696"/>
                        <a:ext cx="2762005" cy="8108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683568" y="2348880"/>
          <a:ext cx="6224588" cy="300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ção" r:id="rId5" imgW="3682800" imgH="1777680" progId="Equation.3">
                  <p:embed/>
                </p:oleObj>
              </mc:Choice>
              <mc:Fallback>
                <p:oleObj name="Equação" r:id="rId5" imgW="3682800" imgH="1777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348880"/>
                        <a:ext cx="6224588" cy="300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516216" y="764704"/>
            <a:ext cx="1984326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Tensor deformação</a:t>
            </a:r>
          </a:p>
          <a:p>
            <a:pPr algn="ctr"/>
            <a:r>
              <a:rPr lang="pt-BR" dirty="0" smtClean="0"/>
              <a:t>(simétrico)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6588224" y="2852936"/>
          <a:ext cx="1945503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ção" r:id="rId7" imgW="1130040" imgH="711000" progId="Equation.3">
                  <p:embed/>
                </p:oleObj>
              </mc:Choice>
              <mc:Fallback>
                <p:oleObj name="Equação" r:id="rId7" imgW="1130040" imgH="7110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2852936"/>
                        <a:ext cx="1945503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eta para a direita 7"/>
          <p:cNvSpPr/>
          <p:nvPr/>
        </p:nvSpPr>
        <p:spPr>
          <a:xfrm>
            <a:off x="5580112" y="3284984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E0B9B-E963-4D37-94A0-4112339E3EC8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980728"/>
            <a:ext cx="4727576" cy="147732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Exercícios:  mostre que,</a:t>
            </a:r>
          </a:p>
          <a:p>
            <a:endParaRPr lang="pt-BR" dirty="0" smtClean="0"/>
          </a:p>
          <a:p>
            <a:r>
              <a:rPr lang="pt-BR" dirty="0" smtClean="0"/>
              <a:t>1. </a:t>
            </a:r>
            <a:r>
              <a:rPr lang="pt-BR" dirty="0" smtClean="0">
                <a:sym typeface="Symbol"/>
              </a:rPr>
              <a:t> X (f) = 0;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2.  .( ) = 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() = 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/x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 + 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/y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 + 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/z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211960" y="3140968"/>
            <a:ext cx="829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>
                <a:solidFill>
                  <a:srgbClr val="0070C0"/>
                </a:solidFill>
              </a:rPr>
              <a:t>FIM</a:t>
            </a:r>
            <a:endParaRPr lang="pt-BR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1362</Words>
  <Application>Microsoft Office PowerPoint</Application>
  <PresentationFormat>On-screen Show (4:3)</PresentationFormat>
  <Paragraphs>183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Tema do Office</vt:lpstr>
      <vt:lpstr>Equação</vt:lpstr>
      <vt:lpstr>Hidrodinâmica</vt:lpstr>
      <vt:lpstr>Movimento relativo próximo a um ponto</vt:lpstr>
      <vt:lpstr>PowerPoint Presentation</vt:lpstr>
      <vt:lpstr>PowerPoint Presentation</vt:lpstr>
      <vt:lpstr>PowerPoint Presentation</vt:lpstr>
      <vt:lpstr>Movimento dos elementos do fluido</vt:lpstr>
      <vt:lpstr>Movimento translacional:</vt:lpstr>
      <vt:lpstr>Movimento com deformação: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Expressões matemáticas definindo o movimento de uma partícula do fluido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VictorB</cp:lastModifiedBy>
  <cp:revision>125</cp:revision>
  <dcterms:created xsi:type="dcterms:W3CDTF">2011-03-28T23:15:08Z</dcterms:created>
  <dcterms:modified xsi:type="dcterms:W3CDTF">2016-05-08T02:29:56Z</dcterms:modified>
</cp:coreProperties>
</file>