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7" r:id="rId2"/>
    <p:sldId id="259" r:id="rId3"/>
    <p:sldId id="258" r:id="rId4"/>
    <p:sldId id="261" r:id="rId5"/>
    <p:sldId id="262" r:id="rId6"/>
    <p:sldId id="290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88" r:id="rId18"/>
    <p:sldId id="289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18" autoAdjust="0"/>
    <p:restoredTop sz="94660"/>
  </p:normalViewPr>
  <p:slideViewPr>
    <p:cSldViewPr>
      <p:cViewPr varScale="1">
        <p:scale>
          <a:sx n="69" d="100"/>
          <a:sy n="69" d="100"/>
        </p:scale>
        <p:origin x="-14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F3C368A-1615-4CD1-B067-645AFF452038}" type="datetimeFigureOut">
              <a:rPr lang="pt-BR"/>
              <a:pPr>
                <a:defRPr/>
              </a:pPr>
              <a:t>22/03/2017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496281C-DE8D-44B5-A8FB-9E13169B6D4E}" type="slidenum">
              <a:rPr lang="pt-BR"/>
              <a:pPr>
                <a:defRPr/>
              </a:pPr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32211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E23D82-F3E9-4483-A39F-4BF9516C3C24}" type="datetime1">
              <a:rPr lang="pt-BR"/>
              <a:pPr>
                <a:defRPr/>
              </a:pPr>
              <a:t>22/03/2017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CB1CB-0CBF-4943-953C-6F9BA980A66A}" type="slidenum">
              <a:rPr lang="pt-BR"/>
              <a:pPr>
                <a:defRPr/>
              </a:pPr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66009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B1ECBC-8993-42BE-8D66-78609D168739}" type="datetime1">
              <a:rPr lang="pt-BR"/>
              <a:pPr>
                <a:defRPr/>
              </a:pPr>
              <a:t>22/03/2017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29AF2A-BC32-40B9-A666-72090BDCD23B}" type="slidenum">
              <a:rPr lang="pt-BR"/>
              <a:pPr>
                <a:defRPr/>
              </a:pPr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89078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44437F-C5E1-439E-B3CA-B5106E771226}" type="datetime1">
              <a:rPr lang="pt-BR"/>
              <a:pPr>
                <a:defRPr/>
              </a:pPr>
              <a:t>22/03/2017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426B8-C629-4BFA-8E4C-58008AE45AB2}" type="slidenum">
              <a:rPr lang="pt-BR"/>
              <a:pPr>
                <a:defRPr/>
              </a:pPr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67744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1347D5-01DB-48F0-AE75-5021B0152912}" type="datetime1">
              <a:rPr lang="pt-BR"/>
              <a:pPr>
                <a:defRPr/>
              </a:pPr>
              <a:t>22/03/2017</a:t>
            </a:fld>
            <a:endParaRPr lang="pt-BR" dirty="0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7BA79B-4B81-464E-A07C-C74204EFE883}" type="slidenum">
              <a:rPr lang="pt-BR"/>
              <a:pPr>
                <a:defRPr/>
              </a:pPr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0156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4D6554-D5C6-4006-80F9-373DEE8B304F}" type="datetime1">
              <a:rPr lang="pt-BR"/>
              <a:pPr>
                <a:defRPr/>
              </a:pPr>
              <a:t>22/03/2017</a:t>
            </a:fld>
            <a:endParaRPr lang="pt-BR" dirty="0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55A0AF-B55B-4E50-8361-30678F043E8B}" type="slidenum">
              <a:rPr lang="pt-BR"/>
              <a:pPr>
                <a:defRPr/>
              </a:pPr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26708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0DC0B-B682-463A-B0C4-308662B8DC0B}" type="datetime1">
              <a:rPr lang="pt-BR"/>
              <a:pPr>
                <a:defRPr/>
              </a:pPr>
              <a:t>22/03/2017</a:t>
            </a:fld>
            <a:endParaRPr lang="pt-BR" dirty="0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359E4-AE1F-4EF7-8257-8BBEB58FE187}" type="slidenum">
              <a:rPr lang="pt-BR"/>
              <a:pPr>
                <a:defRPr/>
              </a:pPr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91250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BB65E-5827-48B6-9FEA-6553E1DACA97}" type="datetime1">
              <a:rPr lang="pt-BR"/>
              <a:pPr>
                <a:defRPr/>
              </a:pPr>
              <a:t>22/03/2017</a:t>
            </a:fld>
            <a:endParaRPr lang="pt-BR" dirty="0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162A73-44AA-414A-9E81-84269138F7DB}" type="slidenum">
              <a:rPr lang="pt-BR"/>
              <a:pPr>
                <a:defRPr/>
              </a:pPr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61154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4701EE-B4E1-4542-9450-36650B64895A}" type="datetime1">
              <a:rPr lang="pt-BR"/>
              <a:pPr>
                <a:defRPr/>
              </a:pPr>
              <a:t>22/03/2017</a:t>
            </a:fld>
            <a:endParaRPr lang="pt-BR" dirty="0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C84920-D563-449C-A2B0-119F28A51F38}" type="slidenum">
              <a:rPr lang="pt-BR"/>
              <a:pPr>
                <a:defRPr/>
              </a:pPr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34852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6FD74B-200A-4965-B633-02CCE15CD193}" type="datetime1">
              <a:rPr lang="pt-BR"/>
              <a:pPr>
                <a:defRPr/>
              </a:pPr>
              <a:t>22/03/2017</a:t>
            </a:fld>
            <a:endParaRPr lang="pt-BR" dirty="0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98E5AD-C912-47F8-B0A9-BF93B5272BDC}" type="slidenum">
              <a:rPr lang="pt-BR"/>
              <a:pPr>
                <a:defRPr/>
              </a:pPr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73301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60EFF7-14C4-4E40-9F3F-6FC72CB089CA}" type="datetime1">
              <a:rPr lang="pt-BR"/>
              <a:pPr>
                <a:defRPr/>
              </a:pPr>
              <a:t>22/03/2017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1722EA-6E51-4066-91E5-2CF5483C62EB}" type="slidenum">
              <a:rPr lang="pt-BR"/>
              <a:pPr>
                <a:defRPr/>
              </a:pPr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70811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AADDE1-F201-45EE-B05D-E4E058B0ED89}" type="datetime1">
              <a:rPr lang="pt-BR"/>
              <a:pPr>
                <a:defRPr/>
              </a:pPr>
              <a:t>22/03/2017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42D3BC-040C-463B-B073-B6C942526DAE}" type="slidenum">
              <a:rPr lang="pt-BR"/>
              <a:pPr>
                <a:defRPr/>
              </a:pPr>
              <a:t>‹#›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92890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0A2D923-F720-41E2-B9E8-D313CA8C3789}" type="datetime1">
              <a:rPr lang="pt-BR"/>
              <a:pPr>
                <a:defRPr/>
              </a:pPr>
              <a:t>22/03/2017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BF361DF-E3A1-4873-B887-172D5FCD1829}" type="slidenum">
              <a:rPr lang="pt-BR"/>
              <a:pPr>
                <a:defRPr/>
              </a:pPr>
              <a:t>‹#›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jpeg"/><Relationship Id="rId4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4.bin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1.jpeg"/><Relationship Id="rId4" Type="http://schemas.openxmlformats.org/officeDocument/2006/relationships/image" Target="../media/image8.wmf"/><Relationship Id="rId9" Type="http://schemas.openxmlformats.org/officeDocument/2006/relationships/image" Target="../media/image10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3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5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8.jpeg"/><Relationship Id="rId4" Type="http://schemas.openxmlformats.org/officeDocument/2006/relationships/image" Target="../media/image17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1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7" Type="http://schemas.openxmlformats.org/officeDocument/2006/relationships/image" Target="../media/image2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24.jpeg"/><Relationship Id="rId4" Type="http://schemas.openxmlformats.org/officeDocument/2006/relationships/image" Target="../media/image22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6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25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8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9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30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32.w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33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35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36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38.w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40.wmf"/><Relationship Id="rId4" Type="http://schemas.openxmlformats.org/officeDocument/2006/relationships/oleObject" Target="../embeddings/oleObject30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42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43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44.w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pt-BR" smtClean="0"/>
              <a:t>Hidrodinâmica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Aula 02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(1</a:t>
            </a:r>
            <a:r>
              <a:rPr lang="pt-BR" baseline="30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0</a:t>
            </a:r>
            <a:r>
              <a:rPr lang="pt-B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Sem</a:t>
            </a:r>
            <a:r>
              <a:rPr lang="pt-BR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./</a:t>
            </a:r>
            <a:r>
              <a:rPr lang="pt-BR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2017)</a:t>
            </a:r>
            <a:endParaRPr lang="pt-BR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843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ECE7FB-B60B-4D1B-AF62-193B114404FC}" type="slidenum">
              <a:rPr lang="en-US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18437" name="Espaço Reservado para Rodapé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sz="3200" smtClean="0"/>
              <a:t>Redução do contínuo ao discreto:</a:t>
            </a:r>
          </a:p>
        </p:txBody>
      </p:sp>
      <p:pic>
        <p:nvPicPr>
          <p:cNvPr id="3075" name="Espaço Reservado para Conteúdo 5" descr="figura24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550" y="1484313"/>
            <a:ext cx="4162425" cy="4525962"/>
          </a:xfrm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916B63-5D17-474C-BEE2-C9A439264009}" type="slidenum">
              <a:rPr lang="pt-BR"/>
              <a:pPr>
                <a:defRPr/>
              </a:pPr>
              <a:t>2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078" name="CaixaDeTexto 6"/>
          <p:cNvSpPr txBox="1">
            <a:spLocks noChangeArrowheads="1"/>
          </p:cNvSpPr>
          <p:nvPr/>
        </p:nvSpPr>
        <p:spPr bwMode="auto">
          <a:xfrm>
            <a:off x="5364163" y="2492375"/>
            <a:ext cx="319405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sz="2400"/>
              <a:t>Partição do fluido em </a:t>
            </a:r>
          </a:p>
          <a:p>
            <a:r>
              <a:rPr lang="pt-BR" sz="2400"/>
              <a:t>pequenos elementos de</a:t>
            </a:r>
          </a:p>
          <a:p>
            <a:r>
              <a:rPr lang="pt-BR" sz="2400"/>
              <a:t>volume infinitesimal</a:t>
            </a:r>
          </a:p>
          <a:p>
            <a:r>
              <a:rPr lang="pt-BR" sz="2400" i="1"/>
              <a:t>dV</a:t>
            </a:r>
            <a:r>
              <a:rPr lang="pt-BR" sz="2400"/>
              <a:t> e massa </a:t>
            </a:r>
            <a:r>
              <a:rPr lang="pt-BR" sz="2400" i="1"/>
              <a:t>dm</a:t>
            </a:r>
            <a:r>
              <a:rPr lang="pt-BR" sz="240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sz="3200" smtClean="0"/>
              <a:t>Método de Lagrange:</a:t>
            </a:r>
          </a:p>
        </p:txBody>
      </p:sp>
      <p:graphicFrame>
        <p:nvGraphicFramePr>
          <p:cNvPr id="4099" name="Objeto 3"/>
          <p:cNvGraphicFramePr>
            <a:graphicFrameLocks noChangeAspect="1"/>
          </p:cNvGraphicFramePr>
          <p:nvPr/>
        </p:nvGraphicFramePr>
        <p:xfrm>
          <a:off x="539750" y="2924175"/>
          <a:ext cx="4397375" cy="2665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Equação" r:id="rId3" imgW="2387600" imgH="1447800" progId="Equation.3">
                  <p:embed/>
                </p:oleObj>
              </mc:Choice>
              <mc:Fallback>
                <p:oleObj name="Equação" r:id="rId3" imgW="2387600" imgH="1447800" progId="Equation.3">
                  <p:embed/>
                  <p:pic>
                    <p:nvPicPr>
                      <p:cNvPr id="0" name="Objeto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2924175"/>
                        <a:ext cx="4397375" cy="2665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0" name="CaixaDeTexto 5"/>
          <p:cNvSpPr txBox="1">
            <a:spLocks noChangeArrowheads="1"/>
          </p:cNvSpPr>
          <p:nvPr/>
        </p:nvSpPr>
        <p:spPr bwMode="auto">
          <a:xfrm flipH="1">
            <a:off x="1258888" y="1268413"/>
            <a:ext cx="65722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sz="2400"/>
              <a:t>Procura descrever o que ocorre a um dado elemento do fluido enquanto este se move ao longo de sua própria trajetória.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9ECB16-3833-47C5-A78F-E17AC4A7109B}" type="slidenum">
              <a:rPr lang="pt-BR"/>
              <a:pPr>
                <a:defRPr/>
              </a:pPr>
              <a:t>3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pic>
        <p:nvPicPr>
          <p:cNvPr id="4103" name="Imagem 8" descr="figura25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2924175"/>
            <a:ext cx="3200400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sz="3200" smtClean="0"/>
              <a:t>Método de Euler (dominante):</a:t>
            </a:r>
          </a:p>
        </p:txBody>
      </p:sp>
      <p:graphicFrame>
        <p:nvGraphicFramePr>
          <p:cNvPr id="5123" name="Objeto 3"/>
          <p:cNvGraphicFramePr>
            <a:graphicFrameLocks noChangeAspect="1"/>
          </p:cNvGraphicFramePr>
          <p:nvPr/>
        </p:nvGraphicFramePr>
        <p:xfrm>
          <a:off x="827088" y="3068638"/>
          <a:ext cx="3429000" cy="2328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name="Equação" r:id="rId3" imgW="1701800" imgH="1155700" progId="Equation.3">
                  <p:embed/>
                </p:oleObj>
              </mc:Choice>
              <mc:Fallback>
                <p:oleObj name="Equação" r:id="rId3" imgW="1701800" imgH="1155700" progId="Equation.3">
                  <p:embed/>
                  <p:pic>
                    <p:nvPicPr>
                      <p:cNvPr id="0" name="Objeto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3068638"/>
                        <a:ext cx="3429000" cy="2328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4" name="CaixaDeTexto 5"/>
          <p:cNvSpPr txBox="1">
            <a:spLocks noChangeArrowheads="1"/>
          </p:cNvSpPr>
          <p:nvPr/>
        </p:nvSpPr>
        <p:spPr bwMode="auto">
          <a:xfrm flipH="1">
            <a:off x="1357313" y="1357313"/>
            <a:ext cx="65722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sz="2400"/>
              <a:t>Procura descrever o que ocorre em um dado ponto do espaço ocupado por um elemento do fluido em movimento.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4D6038-92CA-452D-B273-73FB3170B771}" type="slidenum">
              <a:rPr lang="pt-BR"/>
              <a:pPr>
                <a:defRPr/>
              </a:pPr>
              <a:t>4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pic>
        <p:nvPicPr>
          <p:cNvPr id="5127" name="Imagem 8" descr="Figura26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2708275"/>
            <a:ext cx="4130675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sz="3200" smtClean="0"/>
              <a:t>Linhas de escoamento (corrente) - tubos de escoamento</a:t>
            </a: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DAB87A-C127-454F-83E2-7477DD069B6F}" type="slidenum">
              <a:rPr lang="pt-BR"/>
              <a:pPr>
                <a:defRPr/>
              </a:pPr>
              <a:t>5</a:t>
            </a:fld>
            <a:endParaRPr lang="pt-BR" dirty="0"/>
          </a:p>
        </p:txBody>
      </p:sp>
      <p:sp>
        <p:nvSpPr>
          <p:cNvPr id="6149" name="CaixaDeTexto 4"/>
          <p:cNvSpPr txBox="1">
            <a:spLocks noChangeArrowheads="1"/>
          </p:cNvSpPr>
          <p:nvPr/>
        </p:nvSpPr>
        <p:spPr bwMode="auto">
          <a:xfrm>
            <a:off x="611188" y="1557338"/>
            <a:ext cx="80645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sz="2000"/>
              <a:t>Linhas de escoamento são aquelas para as quais o vetor velocidade é tangente em todos os pontos num dado tempo </a:t>
            </a:r>
            <a:r>
              <a:rPr lang="pt-BR" sz="2000" i="1"/>
              <a:t>t</a:t>
            </a:r>
            <a:r>
              <a:rPr lang="pt-BR" sz="2000" i="1" baseline="-25000"/>
              <a:t>0</a:t>
            </a:r>
            <a:r>
              <a:rPr lang="pt-BR" sz="2000"/>
              <a:t>.</a:t>
            </a:r>
          </a:p>
        </p:txBody>
      </p:sp>
      <p:pic>
        <p:nvPicPr>
          <p:cNvPr id="6150" name="Imagem 5" descr="figura2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781300"/>
            <a:ext cx="3455987" cy="194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1" name="CaixaDeTexto 8"/>
          <p:cNvSpPr txBox="1">
            <a:spLocks noChangeArrowheads="1"/>
          </p:cNvSpPr>
          <p:nvPr/>
        </p:nvSpPr>
        <p:spPr bwMode="auto">
          <a:xfrm>
            <a:off x="539750" y="4941888"/>
            <a:ext cx="3714750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/>
              <a:t>Linhas de corrente observadas por</a:t>
            </a:r>
          </a:p>
          <a:p>
            <a:r>
              <a:rPr lang="pt-BR"/>
              <a:t>uma fotografia de curta exposição de </a:t>
            </a:r>
          </a:p>
          <a:p>
            <a:r>
              <a:rPr lang="pt-BR"/>
              <a:t>várias partículas.</a:t>
            </a:r>
          </a:p>
        </p:txBody>
      </p:sp>
      <p:graphicFrame>
        <p:nvGraphicFramePr>
          <p:cNvPr id="6152" name="Objeto 9"/>
          <p:cNvGraphicFramePr>
            <a:graphicFrameLocks noChangeAspect="1"/>
          </p:cNvGraphicFramePr>
          <p:nvPr/>
        </p:nvGraphicFramePr>
        <p:xfrm>
          <a:off x="4500563" y="4076700"/>
          <a:ext cx="4233862" cy="722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5" name="Equação" r:id="rId4" imgW="2527300" imgH="431800" progId="Equation.3">
                  <p:embed/>
                </p:oleObj>
              </mc:Choice>
              <mc:Fallback>
                <p:oleObj name="Equação" r:id="rId4" imgW="2527300" imgH="431800" progId="Equation.3">
                  <p:embed/>
                  <p:pic>
                    <p:nvPicPr>
                      <p:cNvPr id="0" name="Objeto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0563" y="4076700"/>
                        <a:ext cx="4233862" cy="722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CaixaDeTexto 10"/>
          <p:cNvSpPr txBox="1"/>
          <p:nvPr/>
        </p:nvSpPr>
        <p:spPr>
          <a:xfrm>
            <a:off x="5651500" y="2781300"/>
            <a:ext cx="1668463" cy="9540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>
                <a:latin typeface="+mn-lt"/>
              </a:rPr>
              <a:t>equação diferencial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>
                <a:latin typeface="+mn-lt"/>
              </a:rPr>
              <a:t>para uma linha de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>
                <a:latin typeface="+mn-lt"/>
              </a:rPr>
              <a:t>corrente no instante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400" dirty="0">
                <a:latin typeface="+mn-lt"/>
              </a:rPr>
              <a:t>de tempo  t</a:t>
            </a:r>
            <a:r>
              <a:rPr lang="pt-BR" sz="1400" baseline="-25000" dirty="0">
                <a:latin typeface="+mn-lt"/>
              </a:rPr>
              <a:t>0</a:t>
            </a:r>
            <a:r>
              <a:rPr lang="pt-BR" sz="1400" dirty="0">
                <a:latin typeface="+mn-lt"/>
              </a:rPr>
              <a:t>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80A563-9285-43E9-B39B-3E7131621D1E}" type="slidenum">
              <a:rPr lang="pt-BR"/>
              <a:pPr>
                <a:defRPr/>
              </a:pPr>
              <a:t>6</a:t>
            </a:fld>
            <a:endParaRPr lang="pt-BR" dirty="0"/>
          </a:p>
        </p:txBody>
      </p:sp>
      <p:sp>
        <p:nvSpPr>
          <p:cNvPr id="7172" name="CaixaDeTexto 4"/>
          <p:cNvSpPr txBox="1">
            <a:spLocks noChangeArrowheads="1"/>
          </p:cNvSpPr>
          <p:nvPr/>
        </p:nvSpPr>
        <p:spPr bwMode="auto">
          <a:xfrm>
            <a:off x="1042988" y="2924175"/>
            <a:ext cx="23606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/>
              <a:t>Exemplo bidimensional</a:t>
            </a:r>
          </a:p>
        </p:txBody>
      </p:sp>
      <p:sp>
        <p:nvSpPr>
          <p:cNvPr id="7173" name="CaixaDeTexto 6"/>
          <p:cNvSpPr txBox="1">
            <a:spLocks noChangeArrowheads="1"/>
          </p:cNvSpPr>
          <p:nvPr/>
        </p:nvSpPr>
        <p:spPr bwMode="auto">
          <a:xfrm>
            <a:off x="3779838" y="404813"/>
            <a:ext cx="52181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/>
              <a:t>Se consideramos uma linha de escoamento, podemos</a:t>
            </a:r>
          </a:p>
          <a:p>
            <a:r>
              <a:rPr lang="pt-BR"/>
              <a:t>escrever:</a:t>
            </a:r>
          </a:p>
        </p:txBody>
      </p:sp>
      <p:graphicFrame>
        <p:nvGraphicFramePr>
          <p:cNvPr id="7174" name="Objeto 7"/>
          <p:cNvGraphicFramePr>
            <a:graphicFrameLocks noChangeAspect="1"/>
          </p:cNvGraphicFramePr>
          <p:nvPr/>
        </p:nvGraphicFramePr>
        <p:xfrm>
          <a:off x="3851275" y="1196975"/>
          <a:ext cx="2244725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4" name="Equação" r:id="rId3" imgW="1346200" imgH="431800" progId="Equation.3">
                  <p:embed/>
                </p:oleObj>
              </mc:Choice>
              <mc:Fallback>
                <p:oleObj name="Equação" r:id="rId3" imgW="1346200" imgH="431800" progId="Equation.3">
                  <p:embed/>
                  <p:pic>
                    <p:nvPicPr>
                      <p:cNvPr id="0" name="Objeto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275" y="1196975"/>
                        <a:ext cx="2244725" cy="719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5" name="CaixaDeTexto 8"/>
          <p:cNvSpPr txBox="1">
            <a:spLocks noChangeArrowheads="1"/>
          </p:cNvSpPr>
          <p:nvPr/>
        </p:nvSpPr>
        <p:spPr bwMode="auto">
          <a:xfrm>
            <a:off x="6227763" y="1125538"/>
            <a:ext cx="2713037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/>
              <a:t>unitário tangente à linha</a:t>
            </a:r>
          </a:p>
          <a:p>
            <a:r>
              <a:rPr lang="pt-BR"/>
              <a:t>de corrente no ponto dado</a:t>
            </a:r>
          </a:p>
          <a:p>
            <a:r>
              <a:rPr lang="pt-BR"/>
              <a:t>e no tempo t</a:t>
            </a:r>
            <a:r>
              <a:rPr lang="pt-BR" baseline="-25000"/>
              <a:t>0</a:t>
            </a:r>
            <a:r>
              <a:rPr lang="pt-BR"/>
              <a:t>.</a:t>
            </a:r>
          </a:p>
        </p:txBody>
      </p:sp>
      <p:pic>
        <p:nvPicPr>
          <p:cNvPr id="7176" name="Imagem 9" descr="figura2_10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0" y="476250"/>
            <a:ext cx="2667000" cy="232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177" name="Objeto 10"/>
          <p:cNvGraphicFramePr>
            <a:graphicFrameLocks noChangeAspect="1"/>
          </p:cNvGraphicFramePr>
          <p:nvPr/>
        </p:nvGraphicFramePr>
        <p:xfrm>
          <a:off x="3911600" y="2349500"/>
          <a:ext cx="1957388" cy="32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5" name="Equação" r:id="rId6" imgW="1231366" imgH="203112" progId="Equation.3">
                  <p:embed/>
                </p:oleObj>
              </mc:Choice>
              <mc:Fallback>
                <p:oleObj name="Equação" r:id="rId6" imgW="1231366" imgH="203112" progId="Equation.3">
                  <p:embed/>
                  <p:pic>
                    <p:nvPicPr>
                      <p:cNvPr id="0" name="Objeto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1600" y="2349500"/>
                        <a:ext cx="1957388" cy="322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8" name="CaixaDeTexto 11"/>
          <p:cNvSpPr txBox="1">
            <a:spLocks noChangeArrowheads="1"/>
          </p:cNvSpPr>
          <p:nvPr/>
        </p:nvSpPr>
        <p:spPr bwMode="auto">
          <a:xfrm>
            <a:off x="6264275" y="2349500"/>
            <a:ext cx="21240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/>
              <a:t>equação da linha de </a:t>
            </a:r>
          </a:p>
          <a:p>
            <a:r>
              <a:rPr lang="pt-BR"/>
              <a:t>escoamento</a:t>
            </a:r>
          </a:p>
        </p:txBody>
      </p:sp>
      <p:graphicFrame>
        <p:nvGraphicFramePr>
          <p:cNvPr id="7179" name="Objeto 12"/>
          <p:cNvGraphicFramePr>
            <a:graphicFrameLocks noChangeAspect="1"/>
          </p:cNvGraphicFramePr>
          <p:nvPr/>
        </p:nvGraphicFramePr>
        <p:xfrm>
          <a:off x="1763713" y="3500438"/>
          <a:ext cx="6227762" cy="1227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6" name="Equação" r:id="rId8" imgW="3873500" imgH="762000" progId="Equation.3">
                  <p:embed/>
                </p:oleObj>
              </mc:Choice>
              <mc:Fallback>
                <p:oleObj name="Equação" r:id="rId8" imgW="3873500" imgH="762000" progId="Equation.3">
                  <p:embed/>
                  <p:pic>
                    <p:nvPicPr>
                      <p:cNvPr id="0" name="Objeto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3500438"/>
                        <a:ext cx="6227762" cy="1227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0" name="CaixaDeTexto 13"/>
          <p:cNvSpPr txBox="1">
            <a:spLocks noChangeArrowheads="1"/>
          </p:cNvSpPr>
          <p:nvPr/>
        </p:nvSpPr>
        <p:spPr bwMode="auto">
          <a:xfrm>
            <a:off x="684213" y="5300663"/>
            <a:ext cx="7739062" cy="369887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/>
              <a:t>Exercício:  desenvolva o lado esquerdo da relação acima e obtenha o lado direito!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4B366C-66D2-4486-B5D5-D9E7C3DE9C4C}" type="slidenum">
              <a:rPr lang="pt-BR"/>
              <a:pPr>
                <a:defRPr/>
              </a:pPr>
              <a:t>7</a:t>
            </a:fld>
            <a:endParaRPr lang="pt-BR" dirty="0"/>
          </a:p>
        </p:txBody>
      </p:sp>
      <p:pic>
        <p:nvPicPr>
          <p:cNvPr id="8196" name="Imagem 4" descr="figura2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700213"/>
            <a:ext cx="4327525" cy="261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CaixaDeTexto 5"/>
          <p:cNvSpPr txBox="1">
            <a:spLocks noChangeArrowheads="1"/>
          </p:cNvSpPr>
          <p:nvPr/>
        </p:nvSpPr>
        <p:spPr bwMode="auto">
          <a:xfrm>
            <a:off x="5508625" y="908050"/>
            <a:ext cx="331311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/>
              <a:t>Um tubo de escoamento</a:t>
            </a:r>
          </a:p>
          <a:p>
            <a:r>
              <a:rPr lang="pt-BR"/>
              <a:t>é formado por uma parede</a:t>
            </a:r>
          </a:p>
          <a:p>
            <a:r>
              <a:rPr lang="pt-BR"/>
              <a:t>fechada de linhas de escoamento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187450" y="4941888"/>
            <a:ext cx="6550025" cy="6461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dirty="0">
                <a:latin typeface="+mn-lt"/>
              </a:rPr>
              <a:t>Existem outras formas uteis de se representar o escoamento de um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dirty="0">
                <a:latin typeface="+mn-lt"/>
              </a:rPr>
              <a:t>fluido além das linhas de escoamento.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ítulo 3"/>
          <p:cNvSpPr>
            <a:spLocks noGrp="1"/>
          </p:cNvSpPr>
          <p:nvPr>
            <p:ph type="title"/>
          </p:nvPr>
        </p:nvSpPr>
        <p:spPr>
          <a:xfrm>
            <a:off x="385763" y="188913"/>
            <a:ext cx="8362950" cy="1143000"/>
          </a:xfrm>
        </p:spPr>
        <p:txBody>
          <a:bodyPr/>
          <a:lstStyle/>
          <a:p>
            <a:pPr algn="l"/>
            <a:r>
              <a:rPr lang="pt-BR" sz="3200" smtClean="0"/>
              <a:t>Trajetória, ou orbita, de um elemento do fluido 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7712B-9DB6-41A8-9955-4AF5A22823AE}" type="slidenum">
              <a:rPr lang="pt-BR"/>
              <a:pPr>
                <a:defRPr/>
              </a:pPr>
              <a:t>8</a:t>
            </a:fld>
            <a:endParaRPr lang="pt-BR" dirty="0"/>
          </a:p>
        </p:txBody>
      </p:sp>
      <p:sp>
        <p:nvSpPr>
          <p:cNvPr id="9221" name="CaixaDeTexto 4"/>
          <p:cNvSpPr txBox="1">
            <a:spLocks noChangeArrowheads="1"/>
          </p:cNvSpPr>
          <p:nvPr/>
        </p:nvSpPr>
        <p:spPr bwMode="auto">
          <a:xfrm>
            <a:off x="539750" y="1484313"/>
            <a:ext cx="515461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/>
              <a:t>A trajetória de um elemento, ou partícula, do fluido</a:t>
            </a:r>
          </a:p>
          <a:p>
            <a:r>
              <a:rPr lang="pt-BR"/>
              <a:t>é definida por suas posições sucessivas como função </a:t>
            </a:r>
          </a:p>
          <a:p>
            <a:r>
              <a:rPr lang="pt-BR"/>
              <a:t>do tempo (</a:t>
            </a:r>
            <a:r>
              <a:rPr lang="pt-BR" i="1"/>
              <a:t>equação paramétrica no tempo</a:t>
            </a:r>
            <a:r>
              <a:rPr lang="pt-BR"/>
              <a:t>)</a:t>
            </a:r>
          </a:p>
        </p:txBody>
      </p:sp>
      <p:graphicFrame>
        <p:nvGraphicFramePr>
          <p:cNvPr id="9222" name="Objeto 5"/>
          <p:cNvGraphicFramePr>
            <a:graphicFrameLocks noChangeAspect="1"/>
          </p:cNvGraphicFramePr>
          <p:nvPr/>
        </p:nvGraphicFramePr>
        <p:xfrm>
          <a:off x="1763713" y="2636838"/>
          <a:ext cx="5240337" cy="244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5" name="Equação" r:id="rId3" imgW="2362200" imgH="1092200" progId="Equation.3">
                  <p:embed/>
                </p:oleObj>
              </mc:Choice>
              <mc:Fallback>
                <p:oleObj name="Equação" r:id="rId3" imgW="2362200" imgH="1092200" progId="Equation.3">
                  <p:embed/>
                  <p:pic>
                    <p:nvPicPr>
                      <p:cNvPr id="0" name="Objeto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2636838"/>
                        <a:ext cx="5240337" cy="2447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3" name="CaixaDeTexto 6"/>
          <p:cNvSpPr txBox="1">
            <a:spLocks noChangeArrowheads="1"/>
          </p:cNvSpPr>
          <p:nvPr/>
        </p:nvSpPr>
        <p:spPr bwMode="auto">
          <a:xfrm>
            <a:off x="6227763" y="5516563"/>
            <a:ext cx="2185987" cy="369887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/>
              <a:t>Equação da trajetória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A312A7-B4CC-4205-8825-EAF6B0E810C5}" type="slidenum">
              <a:rPr lang="pt-BR"/>
              <a:pPr>
                <a:defRPr/>
              </a:pPr>
              <a:t>9</a:t>
            </a:fld>
            <a:endParaRPr lang="pt-BR" dirty="0"/>
          </a:p>
        </p:txBody>
      </p:sp>
      <p:sp>
        <p:nvSpPr>
          <p:cNvPr id="10244" name="CaixaDeTexto 3"/>
          <p:cNvSpPr txBox="1">
            <a:spLocks noChangeArrowheads="1"/>
          </p:cNvSpPr>
          <p:nvPr/>
        </p:nvSpPr>
        <p:spPr bwMode="auto">
          <a:xfrm>
            <a:off x="539750" y="765175"/>
            <a:ext cx="55197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/>
              <a:t>Uma linha de escoamento não coincide necessariamente</a:t>
            </a:r>
          </a:p>
          <a:p>
            <a:r>
              <a:rPr lang="pt-BR"/>
              <a:t>com a trajetória de uma partícula do fluido</a:t>
            </a:r>
          </a:p>
        </p:txBody>
      </p:sp>
      <p:pic>
        <p:nvPicPr>
          <p:cNvPr id="10245" name="Imagem 4" descr="figura2_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1916113"/>
            <a:ext cx="5214938" cy="306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CaixaDeTexto 5"/>
          <p:cNvSpPr txBox="1">
            <a:spLocks noChangeArrowheads="1"/>
          </p:cNvSpPr>
          <p:nvPr/>
        </p:nvSpPr>
        <p:spPr bwMode="auto">
          <a:xfrm>
            <a:off x="900113" y="5300663"/>
            <a:ext cx="52562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/>
              <a:t>Uma onda periódica progressiva em águas </a:t>
            </a:r>
          </a:p>
          <a:p>
            <a:r>
              <a:rPr lang="pt-BR"/>
              <a:t>profundas (onda de gravidade)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956208-6587-4F5B-B1EB-0C40B07D96BC}" type="slidenum">
              <a:rPr lang="pt-BR"/>
              <a:pPr>
                <a:defRPr/>
              </a:pPr>
              <a:t>10</a:t>
            </a:fld>
            <a:endParaRPr lang="pt-BR" dirty="0"/>
          </a:p>
        </p:txBody>
      </p:sp>
      <p:graphicFrame>
        <p:nvGraphicFramePr>
          <p:cNvPr id="11268" name="Object 2"/>
          <p:cNvGraphicFramePr>
            <a:graphicFrameLocks noChangeAspect="1"/>
          </p:cNvGraphicFramePr>
          <p:nvPr/>
        </p:nvGraphicFramePr>
        <p:xfrm>
          <a:off x="755650" y="752475"/>
          <a:ext cx="3429000" cy="2354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7" name="Equação" r:id="rId3" imgW="1701800" imgH="1168400" progId="Equation.3">
                  <p:embed/>
                </p:oleObj>
              </mc:Choice>
              <mc:Fallback>
                <p:oleObj name="Equação" r:id="rId3" imgW="1701800" imgH="11684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752475"/>
                        <a:ext cx="3429000" cy="2354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9" name="Object 2"/>
          <p:cNvGraphicFramePr>
            <a:graphicFrameLocks noChangeAspect="1"/>
          </p:cNvGraphicFramePr>
          <p:nvPr/>
        </p:nvGraphicFramePr>
        <p:xfrm>
          <a:off x="4960938" y="3344863"/>
          <a:ext cx="3224212" cy="2354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8" name="Equação" r:id="rId5" imgW="1600200" imgH="1168400" progId="Equation.3">
                  <p:embed/>
                </p:oleObj>
              </mc:Choice>
              <mc:Fallback>
                <p:oleObj name="Equação" r:id="rId5" imgW="1600200" imgH="11684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60938" y="3344863"/>
                        <a:ext cx="3224212" cy="2354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eta para a direita 6"/>
          <p:cNvSpPr/>
          <p:nvPr/>
        </p:nvSpPr>
        <p:spPr>
          <a:xfrm>
            <a:off x="4716463" y="1341438"/>
            <a:ext cx="977900" cy="484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1271" name="CaixaDeTexto 7"/>
          <p:cNvSpPr txBox="1">
            <a:spLocks noChangeArrowheads="1"/>
          </p:cNvSpPr>
          <p:nvPr/>
        </p:nvSpPr>
        <p:spPr bwMode="auto">
          <a:xfrm>
            <a:off x="5940425" y="1341438"/>
            <a:ext cx="2520950" cy="400050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sz="2000"/>
              <a:t>Fluxo não estacionário</a:t>
            </a:r>
          </a:p>
        </p:txBody>
      </p:sp>
      <p:sp>
        <p:nvSpPr>
          <p:cNvPr id="9" name="Seta para a esquerda 8"/>
          <p:cNvSpPr/>
          <p:nvPr/>
        </p:nvSpPr>
        <p:spPr>
          <a:xfrm>
            <a:off x="3635375" y="4292600"/>
            <a:ext cx="979488" cy="48577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1273" name="CaixaDeTexto 10"/>
          <p:cNvSpPr txBox="1">
            <a:spLocks noChangeArrowheads="1"/>
          </p:cNvSpPr>
          <p:nvPr/>
        </p:nvSpPr>
        <p:spPr bwMode="auto">
          <a:xfrm>
            <a:off x="1042988" y="4292600"/>
            <a:ext cx="2071687" cy="400050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sz="2000"/>
              <a:t>Fluxo estacionário</a:t>
            </a:r>
          </a:p>
        </p:txBody>
      </p:sp>
      <p:sp>
        <p:nvSpPr>
          <p:cNvPr id="11274" name="CaixaDeTexto 11"/>
          <p:cNvSpPr txBox="1">
            <a:spLocks noChangeArrowheads="1"/>
          </p:cNvSpPr>
          <p:nvPr/>
        </p:nvSpPr>
        <p:spPr bwMode="auto">
          <a:xfrm>
            <a:off x="611188" y="5229225"/>
            <a:ext cx="3725862" cy="646113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/>
              <a:t>No fluxo estacionário as propriedades</a:t>
            </a:r>
          </a:p>
          <a:p>
            <a:r>
              <a:rPr lang="pt-BR"/>
              <a:t>do fluido não se alteram no tempo.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1B5221-E46F-498E-813C-80065ECC04E7}" type="slidenum">
              <a:rPr lang="pt-BR"/>
              <a:pPr>
                <a:defRPr/>
              </a:pPr>
              <a:t>11</a:t>
            </a:fld>
            <a:endParaRPr lang="pt-BR" dirty="0"/>
          </a:p>
        </p:txBody>
      </p:sp>
      <p:sp>
        <p:nvSpPr>
          <p:cNvPr id="12292" name="CaixaDeTexto 3"/>
          <p:cNvSpPr txBox="1">
            <a:spLocks noChangeArrowheads="1"/>
          </p:cNvSpPr>
          <p:nvPr/>
        </p:nvSpPr>
        <p:spPr bwMode="auto">
          <a:xfrm>
            <a:off x="1258888" y="2133600"/>
            <a:ext cx="6553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sz="2400"/>
              <a:t>Em um fluxo estacionário as linhas de escoamento coincidem</a:t>
            </a:r>
          </a:p>
          <a:p>
            <a:pPr algn="ctr"/>
            <a:r>
              <a:rPr lang="pt-BR" sz="2400"/>
              <a:t>com as trajetórias das partículas do fluido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68313" y="2420938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/>
              <a:t>O princípio da continuidade</a:t>
            </a:r>
            <a:br>
              <a:rPr lang="pt-BR" dirty="0" smtClean="0"/>
            </a:br>
            <a:r>
              <a:rPr lang="pt-BR" dirty="0" smtClean="0"/>
              <a:t>(conservação da massa)</a:t>
            </a:r>
            <a:endParaRPr lang="pt-BR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642FEE-15FE-4E8F-994B-C99801E97C9D}" type="slidenum">
              <a:rPr lang="pt-BR"/>
              <a:pPr>
                <a:defRPr/>
              </a:pPr>
              <a:t>12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946EC2-DC52-4E44-BEAF-D0AEF40F53A3}" type="slidenum">
              <a:rPr lang="pt-BR"/>
              <a:pPr>
                <a:defRPr/>
              </a:pPr>
              <a:t>13</a:t>
            </a:fld>
            <a:endParaRPr lang="pt-BR" dirty="0"/>
          </a:p>
        </p:txBody>
      </p:sp>
      <p:sp>
        <p:nvSpPr>
          <p:cNvPr id="14340" name="CaixaDeTexto 4"/>
          <p:cNvSpPr txBox="1">
            <a:spLocks noChangeArrowheads="1"/>
          </p:cNvSpPr>
          <p:nvPr/>
        </p:nvSpPr>
        <p:spPr bwMode="auto">
          <a:xfrm>
            <a:off x="971550" y="908050"/>
            <a:ext cx="70040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/>
              <a:t>Uma primeira versão simplificada do Principio da Continuidade pode ser</a:t>
            </a:r>
          </a:p>
          <a:p>
            <a:r>
              <a:rPr lang="pt-BR"/>
              <a:t>deduzido para um </a:t>
            </a:r>
            <a:r>
              <a:rPr lang="pt-BR" b="1"/>
              <a:t>fluxo estacionário</a:t>
            </a:r>
            <a:r>
              <a:rPr lang="pt-BR"/>
              <a:t>, utilizando-se um tubo de corrente:</a:t>
            </a:r>
          </a:p>
        </p:txBody>
      </p:sp>
      <p:sp>
        <p:nvSpPr>
          <p:cNvPr id="14341" name="CaixaDeTexto 7"/>
          <p:cNvSpPr txBox="1">
            <a:spLocks noChangeArrowheads="1"/>
          </p:cNvSpPr>
          <p:nvPr/>
        </p:nvSpPr>
        <p:spPr bwMode="auto">
          <a:xfrm>
            <a:off x="755650" y="2276475"/>
            <a:ext cx="1790700" cy="369888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/>
              <a:t>Tubo de corrente</a:t>
            </a:r>
          </a:p>
        </p:txBody>
      </p:sp>
      <p:graphicFrame>
        <p:nvGraphicFramePr>
          <p:cNvPr id="14342" name="Objeto 9"/>
          <p:cNvGraphicFramePr>
            <a:graphicFrameLocks noChangeAspect="1"/>
          </p:cNvGraphicFramePr>
          <p:nvPr/>
        </p:nvGraphicFramePr>
        <p:xfrm>
          <a:off x="5148263" y="2492375"/>
          <a:ext cx="2754312" cy="3230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6" name="Equação" r:id="rId3" imgW="1765300" imgH="2070100" progId="Equation.3">
                  <p:embed/>
                </p:oleObj>
              </mc:Choice>
              <mc:Fallback>
                <p:oleObj name="Equação" r:id="rId3" imgW="1765300" imgH="2070100" progId="Equation.3">
                  <p:embed/>
                  <p:pic>
                    <p:nvPicPr>
                      <p:cNvPr id="0" name="Objeto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263" y="2492375"/>
                        <a:ext cx="2754312" cy="3230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343" name="Imagem 10" descr="continuidade_1.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2755900"/>
            <a:ext cx="3660775" cy="218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4" name="CaixaDeTexto 11"/>
          <p:cNvSpPr txBox="1">
            <a:spLocks noChangeArrowheads="1"/>
          </p:cNvSpPr>
          <p:nvPr/>
        </p:nvSpPr>
        <p:spPr bwMode="auto">
          <a:xfrm>
            <a:off x="4716463" y="1989138"/>
            <a:ext cx="3573462" cy="368300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/>
              <a:t>A massa não é criada nem destruída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9A9253-7115-41B3-AB1A-9E53D6A8F5E5}" type="slidenum">
              <a:rPr lang="pt-BR"/>
              <a:pPr>
                <a:defRPr/>
              </a:pPr>
              <a:t>14</a:t>
            </a:fld>
            <a:endParaRPr lang="pt-BR" dirty="0"/>
          </a:p>
        </p:txBody>
      </p:sp>
      <p:sp>
        <p:nvSpPr>
          <p:cNvPr id="15364" name="CaixaDeTexto 3"/>
          <p:cNvSpPr txBox="1">
            <a:spLocks noChangeArrowheads="1"/>
          </p:cNvSpPr>
          <p:nvPr/>
        </p:nvSpPr>
        <p:spPr bwMode="auto">
          <a:xfrm>
            <a:off x="900113" y="908050"/>
            <a:ext cx="7324725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FontTx/>
              <a:buChar char="-"/>
            </a:pPr>
            <a:r>
              <a:rPr lang="pt-BR"/>
              <a:t> No tubo de corrente o fluido não atravessa as paredes laterais;</a:t>
            </a:r>
          </a:p>
          <a:p>
            <a:pPr>
              <a:buFontTx/>
              <a:buChar char="-"/>
            </a:pPr>
            <a:r>
              <a:rPr lang="pt-BR"/>
              <a:t> No fluxo estacionário a massa no interior do tubo é constante;</a:t>
            </a:r>
          </a:p>
          <a:p>
            <a:pPr>
              <a:buFontTx/>
              <a:buChar char="-"/>
            </a:pPr>
            <a:r>
              <a:rPr lang="pt-BR"/>
              <a:t> A massa não pode ser criada nem destruída (reações nucleares não </a:t>
            </a:r>
          </a:p>
          <a:p>
            <a:r>
              <a:rPr lang="pt-BR"/>
              <a:t>  serão consideradas); devemos concluir que m</a:t>
            </a:r>
            <a:r>
              <a:rPr lang="pt-BR" baseline="-25000"/>
              <a:t>1</a:t>
            </a:r>
            <a:r>
              <a:rPr lang="pt-BR"/>
              <a:t> (entra no tubo) = m</a:t>
            </a:r>
            <a:r>
              <a:rPr lang="pt-BR" baseline="-25000"/>
              <a:t>2</a:t>
            </a:r>
            <a:r>
              <a:rPr lang="pt-BR"/>
              <a:t> (sai do</a:t>
            </a:r>
          </a:p>
          <a:p>
            <a:r>
              <a:rPr lang="pt-BR"/>
              <a:t>  tubo).</a:t>
            </a:r>
          </a:p>
        </p:txBody>
      </p:sp>
      <p:sp>
        <p:nvSpPr>
          <p:cNvPr id="15365" name="CaixaDeTexto 5"/>
          <p:cNvSpPr txBox="1">
            <a:spLocks noChangeArrowheads="1"/>
          </p:cNvSpPr>
          <p:nvPr/>
        </p:nvSpPr>
        <p:spPr bwMode="auto">
          <a:xfrm>
            <a:off x="2786063" y="2636838"/>
            <a:ext cx="3890962" cy="646112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/>
              <a:t>Equação da continuidade para um fluxo</a:t>
            </a:r>
          </a:p>
          <a:p>
            <a:pPr algn="ctr"/>
            <a:r>
              <a:rPr lang="pt-BR"/>
              <a:t>estacionário</a:t>
            </a:r>
          </a:p>
        </p:txBody>
      </p:sp>
      <p:sp>
        <p:nvSpPr>
          <p:cNvPr id="15366" name="CaixaDeTexto 6"/>
          <p:cNvSpPr txBox="1">
            <a:spLocks noChangeArrowheads="1"/>
          </p:cNvSpPr>
          <p:nvPr/>
        </p:nvSpPr>
        <p:spPr bwMode="auto">
          <a:xfrm>
            <a:off x="1547813" y="3573463"/>
            <a:ext cx="5910262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/>
              <a:t>Ao longo do tubo de corrente devemos ter </a:t>
            </a:r>
            <a:r>
              <a:rPr lang="pt-BR" b="1"/>
              <a:t>a.</a:t>
            </a:r>
            <a:r>
              <a:rPr lang="pt-BR" b="1">
                <a:sym typeface="Symbol" pitchFamily="18" charset="2"/>
              </a:rPr>
              <a:t>.u = constante</a:t>
            </a:r>
            <a:r>
              <a:rPr lang="pt-BR">
                <a:sym typeface="Symbol" pitchFamily="18" charset="2"/>
              </a:rPr>
              <a:t>;</a:t>
            </a:r>
          </a:p>
          <a:p>
            <a:endParaRPr lang="pt-BR">
              <a:sym typeface="Symbol" pitchFamily="18" charset="2"/>
            </a:endParaRPr>
          </a:p>
          <a:p>
            <a:r>
              <a:rPr lang="pt-BR">
                <a:sym typeface="Symbol" pitchFamily="18" charset="2"/>
              </a:rPr>
              <a:t>Se o fluido é incompressível ( = cte.), </a:t>
            </a:r>
            <a:r>
              <a:rPr lang="pt-BR" b="1">
                <a:sym typeface="Symbol" pitchFamily="18" charset="2"/>
              </a:rPr>
              <a:t>a.u = constante</a:t>
            </a:r>
            <a:r>
              <a:rPr lang="pt-BR">
                <a:sym typeface="Symbol" pitchFamily="18" charset="2"/>
              </a:rPr>
              <a:t>.</a:t>
            </a:r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de cantos arredondados 10"/>
          <p:cNvSpPr/>
          <p:nvPr/>
        </p:nvSpPr>
        <p:spPr>
          <a:xfrm>
            <a:off x="6300788" y="5229225"/>
            <a:ext cx="2374900" cy="936625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8BA8DA-9BEB-4078-A07C-0ED9E0B76195}" type="slidenum">
              <a:rPr lang="pt-BR"/>
              <a:pPr>
                <a:defRPr/>
              </a:pPr>
              <a:t>15</a:t>
            </a:fld>
            <a:endParaRPr lang="pt-BR" dirty="0"/>
          </a:p>
        </p:txBody>
      </p:sp>
      <p:sp>
        <p:nvSpPr>
          <p:cNvPr id="16389" name="CaixaDeTexto 3"/>
          <p:cNvSpPr txBox="1">
            <a:spLocks noChangeArrowheads="1"/>
          </p:cNvSpPr>
          <p:nvPr/>
        </p:nvSpPr>
        <p:spPr bwMode="auto">
          <a:xfrm>
            <a:off x="1187450" y="692150"/>
            <a:ext cx="6867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sz="2400"/>
              <a:t>Equação da continuidade: uma versão mais completa</a:t>
            </a:r>
            <a:r>
              <a:rPr lang="pt-BR"/>
              <a:t>.</a:t>
            </a:r>
          </a:p>
        </p:txBody>
      </p:sp>
      <p:pic>
        <p:nvPicPr>
          <p:cNvPr id="16390" name="Imagem 4" descr="Figura27.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773238"/>
            <a:ext cx="3554413" cy="283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391" name="Objeto 5"/>
          <p:cNvGraphicFramePr>
            <a:graphicFrameLocks noChangeAspect="1"/>
          </p:cNvGraphicFramePr>
          <p:nvPr/>
        </p:nvGraphicFramePr>
        <p:xfrm>
          <a:off x="6108700" y="2708275"/>
          <a:ext cx="1225550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8" name="Equation" r:id="rId4" imgW="672840" imgH="380880" progId="Equation.DSMT4">
                  <p:embed/>
                </p:oleObj>
              </mc:Choice>
              <mc:Fallback>
                <p:oleObj name="Equation" r:id="rId4" imgW="672840" imgH="380880" progId="Equation.DSMT4">
                  <p:embed/>
                  <p:pic>
                    <p:nvPicPr>
                      <p:cNvPr id="0" name="Objeto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8700" y="2708275"/>
                        <a:ext cx="1225550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2" name="CaixaDeTexto 6"/>
          <p:cNvSpPr txBox="1">
            <a:spLocks noChangeArrowheads="1"/>
          </p:cNvSpPr>
          <p:nvPr/>
        </p:nvSpPr>
        <p:spPr bwMode="auto">
          <a:xfrm>
            <a:off x="4932363" y="1557338"/>
            <a:ext cx="3875087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/>
              <a:t>A quantidade de massa que atravessa</a:t>
            </a:r>
          </a:p>
          <a:p>
            <a:r>
              <a:rPr lang="pt-BR"/>
              <a:t>a superfície S do volume V, por unidade</a:t>
            </a:r>
          </a:p>
          <a:p>
            <a:r>
              <a:rPr lang="pt-BR"/>
              <a:t>de tempo, é dada por:</a:t>
            </a:r>
          </a:p>
        </p:txBody>
      </p:sp>
      <p:sp>
        <p:nvSpPr>
          <p:cNvPr id="16393" name="CaixaDeTexto 7"/>
          <p:cNvSpPr txBox="1">
            <a:spLocks noChangeArrowheads="1"/>
          </p:cNvSpPr>
          <p:nvPr/>
        </p:nvSpPr>
        <p:spPr bwMode="auto">
          <a:xfrm>
            <a:off x="5003800" y="3573463"/>
            <a:ext cx="3581400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/>
              <a:t>O sinal menos é devido à convenção</a:t>
            </a:r>
          </a:p>
          <a:p>
            <a:r>
              <a:rPr lang="pt-BR"/>
              <a:t>de que o unitário da direção normal</a:t>
            </a:r>
          </a:p>
          <a:p>
            <a:r>
              <a:rPr lang="pt-BR"/>
              <a:t>é orientado para fora do volume V.</a:t>
            </a:r>
          </a:p>
        </p:txBody>
      </p:sp>
      <p:sp>
        <p:nvSpPr>
          <p:cNvPr id="16394" name="CaixaDeTexto 8"/>
          <p:cNvSpPr txBox="1">
            <a:spLocks noChangeArrowheads="1"/>
          </p:cNvSpPr>
          <p:nvPr/>
        </p:nvSpPr>
        <p:spPr bwMode="auto">
          <a:xfrm>
            <a:off x="323850" y="4941888"/>
            <a:ext cx="59499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/>
              <a:t>Se </a:t>
            </a:r>
            <a:r>
              <a:rPr lang="pt-BR" i="1"/>
              <a:t>m(t)</a:t>
            </a:r>
            <a:r>
              <a:rPr lang="pt-BR"/>
              <a:t> é a massa no volume V, no instante de tempo t, então</a:t>
            </a:r>
          </a:p>
          <a:p>
            <a:r>
              <a:rPr lang="pt-BR" i="1"/>
              <a:t>o principio de conservação da massa </a:t>
            </a:r>
            <a:r>
              <a:rPr lang="pt-BR"/>
              <a:t>nos permite escrever:</a:t>
            </a:r>
          </a:p>
        </p:txBody>
      </p:sp>
      <p:graphicFrame>
        <p:nvGraphicFramePr>
          <p:cNvPr id="16395" name="Objeto 9"/>
          <p:cNvGraphicFramePr>
            <a:graphicFrameLocks noChangeAspect="1"/>
          </p:cNvGraphicFramePr>
          <p:nvPr/>
        </p:nvGraphicFramePr>
        <p:xfrm>
          <a:off x="6372225" y="5300663"/>
          <a:ext cx="2160588" cy="804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9" name="Equation" r:id="rId6" imgW="1193760" imgH="444240" progId="Equation.DSMT4">
                  <p:embed/>
                </p:oleObj>
              </mc:Choice>
              <mc:Fallback>
                <p:oleObj name="Equation" r:id="rId6" imgW="1193760" imgH="444240" progId="Equation.DSMT4">
                  <p:embed/>
                  <p:pic>
                    <p:nvPicPr>
                      <p:cNvPr id="0" name="Objeto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2225" y="5300663"/>
                        <a:ext cx="2160588" cy="804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4AFCE5-B60D-4E55-993F-5014797A8FF0}" type="slidenum">
              <a:rPr lang="pt-BR"/>
              <a:pPr>
                <a:defRPr/>
              </a:pPr>
              <a:t>16</a:t>
            </a:fld>
            <a:endParaRPr lang="pt-BR" dirty="0"/>
          </a:p>
        </p:txBody>
      </p:sp>
      <p:graphicFrame>
        <p:nvGraphicFramePr>
          <p:cNvPr id="17412" name="Objeto 4"/>
          <p:cNvGraphicFramePr>
            <a:graphicFrameLocks noChangeAspect="1"/>
          </p:cNvGraphicFramePr>
          <p:nvPr/>
        </p:nvGraphicFramePr>
        <p:xfrm>
          <a:off x="684213" y="3429000"/>
          <a:ext cx="3648075" cy="195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2" name="Equação" r:id="rId3" imgW="1701800" imgH="914400" progId="Equation.3">
                  <p:embed/>
                </p:oleObj>
              </mc:Choice>
              <mc:Fallback>
                <p:oleObj name="Equação" r:id="rId3" imgW="1701800" imgH="914400" progId="Equation.3">
                  <p:embed/>
                  <p:pic>
                    <p:nvPicPr>
                      <p:cNvPr id="0" name="Objeto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3429000"/>
                        <a:ext cx="3648075" cy="195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413" name="Imagem 5" descr="Figura28.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476250"/>
            <a:ext cx="4446587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900113" y="1125538"/>
            <a:ext cx="2097087" cy="3683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dirty="0">
                <a:latin typeface="+mn-lt"/>
              </a:rPr>
              <a:t>Nota explicativa 1-2:</a:t>
            </a:r>
          </a:p>
        </p:txBody>
      </p:sp>
      <p:graphicFrame>
        <p:nvGraphicFramePr>
          <p:cNvPr id="17415" name="Objeto 7"/>
          <p:cNvGraphicFramePr>
            <a:graphicFrameLocks noChangeAspect="1"/>
          </p:cNvGraphicFramePr>
          <p:nvPr/>
        </p:nvGraphicFramePr>
        <p:xfrm>
          <a:off x="5651500" y="3357563"/>
          <a:ext cx="2146300" cy="192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3" name="Equação" r:id="rId6" imgW="977900" imgH="876300" progId="Equation.3">
                  <p:embed/>
                </p:oleObj>
              </mc:Choice>
              <mc:Fallback>
                <p:oleObj name="Equação" r:id="rId6" imgW="977900" imgH="876300" progId="Equation.3">
                  <p:embed/>
                  <p:pic>
                    <p:nvPicPr>
                      <p:cNvPr id="0" name="Objeto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1500" y="3357563"/>
                        <a:ext cx="2146300" cy="1922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eta para a direita 8"/>
          <p:cNvSpPr/>
          <p:nvPr/>
        </p:nvSpPr>
        <p:spPr>
          <a:xfrm>
            <a:off x="4284663" y="4005263"/>
            <a:ext cx="977900" cy="484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7417" name="CaixaDeTexto 9"/>
          <p:cNvSpPr txBox="1">
            <a:spLocks noChangeArrowheads="1"/>
          </p:cNvSpPr>
          <p:nvPr/>
        </p:nvSpPr>
        <p:spPr bwMode="auto">
          <a:xfrm>
            <a:off x="250825" y="2420938"/>
            <a:ext cx="3148013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sz="1400"/>
              <a:t>Considere uma área A pequena.</a:t>
            </a:r>
          </a:p>
          <a:p>
            <a:r>
              <a:rPr lang="pt-BR" sz="1400"/>
              <a:t>O volume de fluido que atravessa a área </a:t>
            </a:r>
          </a:p>
          <a:p>
            <a:r>
              <a:rPr lang="pt-BR" sz="1400"/>
              <a:t>A no intervalo de tempo </a:t>
            </a:r>
            <a:r>
              <a:rPr lang="el-GR" sz="1400"/>
              <a:t>δ</a:t>
            </a:r>
            <a:r>
              <a:rPr lang="pt-BR" sz="1400"/>
              <a:t>t é dado por:</a:t>
            </a:r>
          </a:p>
        </p:txBody>
      </p:sp>
      <p:sp>
        <p:nvSpPr>
          <p:cNvPr id="17418" name="CaixaDeTexto 10"/>
          <p:cNvSpPr txBox="1">
            <a:spLocks noChangeArrowheads="1"/>
          </p:cNvSpPr>
          <p:nvPr/>
        </p:nvSpPr>
        <p:spPr bwMode="auto">
          <a:xfrm>
            <a:off x="4492625" y="2905125"/>
            <a:ext cx="3032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sz="1400"/>
              <a:t>A massa correspondente que atravessa</a:t>
            </a:r>
          </a:p>
          <a:p>
            <a:r>
              <a:rPr lang="pt-BR" sz="1400"/>
              <a:t>a área A é então:</a:t>
            </a:r>
          </a:p>
        </p:txBody>
      </p:sp>
      <p:sp>
        <p:nvSpPr>
          <p:cNvPr id="17419" name="CaixaDeTexto 11"/>
          <p:cNvSpPr txBox="1">
            <a:spLocks noChangeArrowheads="1"/>
          </p:cNvSpPr>
          <p:nvPr/>
        </p:nvSpPr>
        <p:spPr bwMode="auto">
          <a:xfrm>
            <a:off x="4643438" y="5373688"/>
            <a:ext cx="28670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sz="1400"/>
              <a:t>Essas relações são tanto mais exatas </a:t>
            </a:r>
          </a:p>
          <a:p>
            <a:r>
              <a:rPr lang="pt-BR" sz="1400"/>
              <a:t>quanto menor for 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de cantos arredondados 10"/>
          <p:cNvSpPr/>
          <p:nvPr/>
        </p:nvSpPr>
        <p:spPr>
          <a:xfrm>
            <a:off x="2124075" y="5099050"/>
            <a:ext cx="5327650" cy="100806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8" name="Retângulo de cantos arredondados 7"/>
          <p:cNvSpPr/>
          <p:nvPr/>
        </p:nvSpPr>
        <p:spPr>
          <a:xfrm>
            <a:off x="3592513" y="2392363"/>
            <a:ext cx="2159000" cy="12239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6" name="Retângulo de cantos arredondados 5"/>
          <p:cNvSpPr/>
          <p:nvPr/>
        </p:nvSpPr>
        <p:spPr>
          <a:xfrm>
            <a:off x="3765550" y="808038"/>
            <a:ext cx="1512888" cy="431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1F80C8-B6DD-454D-B780-743FD8CC053F}" type="slidenum">
              <a:rPr lang="pt-BR"/>
              <a:pPr>
                <a:defRPr/>
              </a:pPr>
              <a:t>17</a:t>
            </a:fld>
            <a:endParaRPr lang="pt-BR" dirty="0"/>
          </a:p>
        </p:txBody>
      </p:sp>
      <p:sp>
        <p:nvSpPr>
          <p:cNvPr id="18439" name="CaixaDeTexto 3"/>
          <p:cNvSpPr txBox="1">
            <a:spLocks noChangeArrowheads="1"/>
          </p:cNvSpPr>
          <p:nvPr/>
        </p:nvSpPr>
        <p:spPr bwMode="auto">
          <a:xfrm>
            <a:off x="755650" y="836613"/>
            <a:ext cx="7872413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/>
              <a:t>Se somamos a quantidade,</a:t>
            </a:r>
          </a:p>
          <a:p>
            <a:endParaRPr lang="pt-BR"/>
          </a:p>
          <a:p>
            <a:r>
              <a:rPr lang="pt-BR"/>
              <a:t>sobre cada elemento infinitesimal de área (d</a:t>
            </a:r>
            <a:r>
              <a:rPr lang="pt-BR" b="1" i="1"/>
              <a:t>s</a:t>
            </a:r>
            <a:r>
              <a:rPr lang="pt-BR"/>
              <a:t>), sobre uma superfície fechada S, </a:t>
            </a:r>
          </a:p>
          <a:p>
            <a:r>
              <a:rPr lang="pt-BR"/>
              <a:t>vamos obter a quantidade total de massa que saiu (</a:t>
            </a:r>
            <a:r>
              <a:rPr lang="el-GR"/>
              <a:t>δ</a:t>
            </a:r>
            <a:r>
              <a:rPr lang="pt-BR"/>
              <a:t>m &gt; 0) ou entrou (</a:t>
            </a:r>
            <a:r>
              <a:rPr lang="el-GR"/>
              <a:t>δ</a:t>
            </a:r>
            <a:r>
              <a:rPr lang="pt-BR"/>
              <a:t>m &lt; 0) no</a:t>
            </a:r>
          </a:p>
          <a:p>
            <a:r>
              <a:rPr lang="pt-BR"/>
              <a:t>volume subtendido pela superfície S, no intervalo de tempo </a:t>
            </a:r>
            <a:r>
              <a:rPr lang="el-GR"/>
              <a:t>δ</a:t>
            </a:r>
            <a:r>
              <a:rPr lang="pt-BR"/>
              <a:t>t:</a:t>
            </a:r>
          </a:p>
        </p:txBody>
      </p:sp>
      <p:graphicFrame>
        <p:nvGraphicFramePr>
          <p:cNvPr id="18440" name="Objeto 4"/>
          <p:cNvGraphicFramePr>
            <a:graphicFrameLocks noChangeAspect="1"/>
          </p:cNvGraphicFramePr>
          <p:nvPr/>
        </p:nvGraphicFramePr>
        <p:xfrm>
          <a:off x="3873500" y="836613"/>
          <a:ext cx="1292225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7" name="Equation" r:id="rId3" imgW="672840" imgH="203040" progId="Equation.DSMT4">
                  <p:embed/>
                </p:oleObj>
              </mc:Choice>
              <mc:Fallback>
                <p:oleObj name="Equation" r:id="rId3" imgW="672840" imgH="203040" progId="Equation.DSMT4">
                  <p:embed/>
                  <p:pic>
                    <p:nvPicPr>
                      <p:cNvPr id="0" name="Objeto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3500" y="836613"/>
                        <a:ext cx="1292225" cy="39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1" name="Objeto 6"/>
          <p:cNvGraphicFramePr>
            <a:graphicFrameLocks noChangeAspect="1"/>
          </p:cNvGraphicFramePr>
          <p:nvPr/>
        </p:nvGraphicFramePr>
        <p:xfrm>
          <a:off x="3730625" y="2492375"/>
          <a:ext cx="1971675" cy="97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8" name="Equation" r:id="rId5" imgW="1028520" imgH="507960" progId="Equation.DSMT4">
                  <p:embed/>
                </p:oleObj>
              </mc:Choice>
              <mc:Fallback>
                <p:oleObj name="Equation" r:id="rId5" imgW="1028520" imgH="507960" progId="Equation.DSMT4">
                  <p:embed/>
                  <p:pic>
                    <p:nvPicPr>
                      <p:cNvPr id="0" name="Objeto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0625" y="2492375"/>
                        <a:ext cx="1971675" cy="974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42" name="CaixaDeTexto 8"/>
          <p:cNvSpPr txBox="1">
            <a:spLocks noChangeArrowheads="1"/>
          </p:cNvSpPr>
          <p:nvPr/>
        </p:nvSpPr>
        <p:spPr bwMode="auto">
          <a:xfrm>
            <a:off x="900113" y="3933825"/>
            <a:ext cx="77787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/>
              <a:t>Se verificamos que a quantidade de massa que atravessou a superfície fechada S</a:t>
            </a:r>
          </a:p>
          <a:p>
            <a:r>
              <a:rPr lang="pt-BR"/>
              <a:t>é diferente de zero devemos concluir que a quantidade de massa no interior de S</a:t>
            </a:r>
          </a:p>
          <a:p>
            <a:r>
              <a:rPr lang="pt-BR"/>
              <a:t>foi alterada da mesma quantidade. Isso porque a massa não pode ser criada ou </a:t>
            </a:r>
          </a:p>
          <a:p>
            <a:r>
              <a:rPr lang="pt-BR"/>
              <a:t>destruída: </a:t>
            </a:r>
          </a:p>
        </p:txBody>
      </p:sp>
      <p:graphicFrame>
        <p:nvGraphicFramePr>
          <p:cNvPr id="18443" name="Objeto 9"/>
          <p:cNvGraphicFramePr>
            <a:graphicFrameLocks noChangeAspect="1"/>
          </p:cNvGraphicFramePr>
          <p:nvPr/>
        </p:nvGraphicFramePr>
        <p:xfrm>
          <a:off x="2268538" y="5229225"/>
          <a:ext cx="5111750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9" name="Equação" r:id="rId7" imgW="2933700" imgH="431800" progId="Equation.3">
                  <p:embed/>
                </p:oleObj>
              </mc:Choice>
              <mc:Fallback>
                <p:oleObj name="Equação" r:id="rId7" imgW="2933700" imgH="431800" progId="Equation.3">
                  <p:embed/>
                  <p:pic>
                    <p:nvPicPr>
                      <p:cNvPr id="0" name="Objeto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5229225"/>
                        <a:ext cx="5111750" cy="752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ítulo 3"/>
          <p:cNvSpPr>
            <a:spLocks noGrp="1"/>
          </p:cNvSpPr>
          <p:nvPr>
            <p:ph type="title"/>
          </p:nvPr>
        </p:nvSpPr>
        <p:spPr>
          <a:xfrm>
            <a:off x="395288" y="981075"/>
            <a:ext cx="8229600" cy="1143000"/>
          </a:xfrm>
        </p:spPr>
        <p:txBody>
          <a:bodyPr/>
          <a:lstStyle/>
          <a:p>
            <a:r>
              <a:rPr lang="pt-BR" sz="3200" smtClean="0"/>
              <a:t>Vejamos algumas consequências</a:t>
            </a:r>
            <a:br>
              <a:rPr lang="pt-BR" sz="3200" smtClean="0"/>
            </a:br>
            <a:r>
              <a:rPr lang="pt-BR" sz="3200" smtClean="0"/>
              <a:t>da equação integral,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F15898-C437-4263-AA37-42B2D3D00EC8}" type="slidenum">
              <a:rPr lang="pt-BR"/>
              <a:pPr>
                <a:defRPr/>
              </a:pPr>
              <a:t>18</a:t>
            </a:fld>
            <a:endParaRPr lang="pt-BR" dirty="0"/>
          </a:p>
        </p:txBody>
      </p:sp>
      <p:graphicFrame>
        <p:nvGraphicFramePr>
          <p:cNvPr id="19461" name="Object 2"/>
          <p:cNvGraphicFramePr>
            <a:graphicFrameLocks noChangeAspect="1"/>
          </p:cNvGraphicFramePr>
          <p:nvPr/>
        </p:nvGraphicFramePr>
        <p:xfrm>
          <a:off x="3203575" y="2781300"/>
          <a:ext cx="2706688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3" name="Equação" r:id="rId3" imgW="1193800" imgH="444500" progId="Equation.3">
                  <p:embed/>
                </p:oleObj>
              </mc:Choice>
              <mc:Fallback>
                <p:oleObj name="Equação" r:id="rId3" imgW="1193800" imgH="4445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575" y="2781300"/>
                        <a:ext cx="2706688" cy="1008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12A73D-1AF4-49A3-AA40-37029AD4CC49}" type="slidenum">
              <a:rPr lang="pt-BR"/>
              <a:pPr>
                <a:defRPr/>
              </a:pPr>
              <a:t>19</a:t>
            </a:fld>
            <a:endParaRPr lang="pt-BR" dirty="0"/>
          </a:p>
        </p:txBody>
      </p:sp>
      <p:graphicFrame>
        <p:nvGraphicFramePr>
          <p:cNvPr id="20484" name="Objeto 3"/>
          <p:cNvGraphicFramePr>
            <a:graphicFrameLocks noChangeAspect="1"/>
          </p:cNvGraphicFramePr>
          <p:nvPr/>
        </p:nvGraphicFramePr>
        <p:xfrm>
          <a:off x="1331913" y="836613"/>
          <a:ext cx="6249987" cy="485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6" name="Equação" r:id="rId3" imgW="2908300" imgH="2260600" progId="Equation.3">
                  <p:embed/>
                </p:oleObj>
              </mc:Choice>
              <mc:Fallback>
                <p:oleObj name="Equação" r:id="rId3" imgW="2908300" imgH="2260600" progId="Equation.3">
                  <p:embed/>
                  <p:pic>
                    <p:nvPicPr>
                      <p:cNvPr id="0" name="Objeto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836613"/>
                        <a:ext cx="6249987" cy="485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49561B-6743-44E1-83FC-4318E48B9BB6}" type="slidenum">
              <a:rPr lang="pt-BR"/>
              <a:pPr>
                <a:defRPr/>
              </a:pPr>
              <a:t>20</a:t>
            </a:fld>
            <a:endParaRPr lang="pt-BR" dirty="0"/>
          </a:p>
        </p:txBody>
      </p:sp>
      <p:graphicFrame>
        <p:nvGraphicFramePr>
          <p:cNvPr id="21508" name="Object 2"/>
          <p:cNvGraphicFramePr>
            <a:graphicFrameLocks noChangeAspect="1"/>
          </p:cNvGraphicFramePr>
          <p:nvPr/>
        </p:nvGraphicFramePr>
        <p:xfrm>
          <a:off x="2627313" y="1557338"/>
          <a:ext cx="3549650" cy="865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4" name="Equação" r:id="rId3" imgW="1562100" imgH="381000" progId="Equation.3">
                  <p:embed/>
                </p:oleObj>
              </mc:Choice>
              <mc:Fallback>
                <p:oleObj name="Equação" r:id="rId3" imgW="1562100" imgH="381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3" y="1557338"/>
                        <a:ext cx="3549650" cy="865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9" name="CaixaDeTexto 4"/>
          <p:cNvSpPr txBox="1">
            <a:spLocks noChangeArrowheads="1"/>
          </p:cNvSpPr>
          <p:nvPr/>
        </p:nvSpPr>
        <p:spPr bwMode="auto">
          <a:xfrm>
            <a:off x="900113" y="908050"/>
            <a:ext cx="3794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/>
              <a:t>O teorema de Gauss permite escrever:</a:t>
            </a:r>
          </a:p>
        </p:txBody>
      </p:sp>
      <p:graphicFrame>
        <p:nvGraphicFramePr>
          <p:cNvPr id="21510" name="Object 3"/>
          <p:cNvGraphicFramePr>
            <a:graphicFrameLocks noChangeAspect="1"/>
          </p:cNvGraphicFramePr>
          <p:nvPr/>
        </p:nvGraphicFramePr>
        <p:xfrm>
          <a:off x="2124075" y="3141663"/>
          <a:ext cx="4824413" cy="292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5" name="Equação" r:id="rId5" imgW="2222500" imgH="1346200" progId="Equation.3">
                  <p:embed/>
                </p:oleObj>
              </mc:Choice>
              <mc:Fallback>
                <p:oleObj name="Equação" r:id="rId5" imgW="2222500" imgH="1346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3141663"/>
                        <a:ext cx="4824413" cy="292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1" name="CaixaDeTexto 6"/>
          <p:cNvSpPr txBox="1">
            <a:spLocks noChangeArrowheads="1"/>
          </p:cNvSpPr>
          <p:nvPr/>
        </p:nvSpPr>
        <p:spPr bwMode="auto">
          <a:xfrm>
            <a:off x="900113" y="2565400"/>
            <a:ext cx="64150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/>
              <a:t>Assim, o </a:t>
            </a:r>
            <a:r>
              <a:rPr lang="pt-BR" i="1"/>
              <a:t>principio de conservação da massa</a:t>
            </a:r>
            <a:r>
              <a:rPr lang="pt-BR"/>
              <a:t> pode ser escrito como: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2291DC-E94F-4331-B08C-41A202747FD4}" type="slidenum">
              <a:rPr lang="pt-BR"/>
              <a:pPr>
                <a:defRPr/>
              </a:pPr>
              <a:t>21</a:t>
            </a:fld>
            <a:endParaRPr lang="pt-BR" dirty="0"/>
          </a:p>
        </p:txBody>
      </p:sp>
      <p:sp>
        <p:nvSpPr>
          <p:cNvPr id="22532" name="CaixaDeTexto 3"/>
          <p:cNvSpPr txBox="1">
            <a:spLocks noChangeArrowheads="1"/>
          </p:cNvSpPr>
          <p:nvPr/>
        </p:nvSpPr>
        <p:spPr bwMode="auto">
          <a:xfrm>
            <a:off x="971550" y="1125538"/>
            <a:ext cx="70373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/>
              <a:t>Como o volume V escolhido é inteiramente arbitrário, a equação anterior</a:t>
            </a:r>
          </a:p>
          <a:p>
            <a:r>
              <a:rPr lang="pt-BR"/>
              <a:t>só pode ser satisfeita se o integrando for identicamente nulo:</a:t>
            </a:r>
          </a:p>
        </p:txBody>
      </p:sp>
      <p:graphicFrame>
        <p:nvGraphicFramePr>
          <p:cNvPr id="22533" name="Objeto 4"/>
          <p:cNvGraphicFramePr>
            <a:graphicFrameLocks noChangeAspect="1"/>
          </p:cNvGraphicFramePr>
          <p:nvPr/>
        </p:nvGraphicFramePr>
        <p:xfrm>
          <a:off x="3419475" y="2355850"/>
          <a:ext cx="2232025" cy="207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6" name="Equação" r:id="rId3" imgW="1117600" imgH="1041400" progId="Equation.3">
                  <p:embed/>
                </p:oleObj>
              </mc:Choice>
              <mc:Fallback>
                <p:oleObj name="Equação" r:id="rId3" imgW="1117600" imgH="1041400" progId="Equation.3">
                  <p:embed/>
                  <p:pic>
                    <p:nvPicPr>
                      <p:cNvPr id="0" name="Objeto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475" y="2355850"/>
                        <a:ext cx="2232025" cy="2079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4" name="CaixaDeTexto 5"/>
          <p:cNvSpPr txBox="1">
            <a:spLocks noChangeArrowheads="1"/>
          </p:cNvSpPr>
          <p:nvPr/>
        </p:nvSpPr>
        <p:spPr bwMode="auto">
          <a:xfrm>
            <a:off x="4859338" y="4797425"/>
            <a:ext cx="3327400" cy="461963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sz="2400"/>
              <a:t>Equação da continuidade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39750" y="2205038"/>
            <a:ext cx="82296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Algumas conseqüências simples</a:t>
            </a:r>
            <a:endParaRPr lang="pt-B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879CD8-EB5E-4F95-8FDF-EC0EDDD02C29}" type="slidenum">
              <a:rPr lang="pt-BR"/>
              <a:pPr>
                <a:defRPr/>
              </a:pPr>
              <a:t>22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5292725" y="4724400"/>
            <a:ext cx="2016125" cy="865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02DABB-6029-4038-97B9-DB6395D55FB1}" type="slidenum">
              <a:rPr lang="pt-BR"/>
              <a:pPr>
                <a:defRPr/>
              </a:pPr>
              <a:t>23</a:t>
            </a:fld>
            <a:endParaRPr lang="pt-BR" dirty="0"/>
          </a:p>
        </p:txBody>
      </p:sp>
      <p:sp>
        <p:nvSpPr>
          <p:cNvPr id="24581" name="CaixaDeTexto 4"/>
          <p:cNvSpPr txBox="1">
            <a:spLocks noChangeArrowheads="1"/>
          </p:cNvSpPr>
          <p:nvPr/>
        </p:nvSpPr>
        <p:spPr bwMode="auto">
          <a:xfrm>
            <a:off x="971550" y="1052513"/>
            <a:ext cx="52927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/>
              <a:t>Se o fluido é incompressível, </a:t>
            </a:r>
            <a:r>
              <a:rPr lang="pt-BR">
                <a:sym typeface="Symbol" pitchFamily="18" charset="2"/>
              </a:rPr>
              <a:t>(x,y,z,t) = constante = , </a:t>
            </a:r>
            <a:endParaRPr lang="pt-BR"/>
          </a:p>
        </p:txBody>
      </p:sp>
      <p:graphicFrame>
        <p:nvGraphicFramePr>
          <p:cNvPr id="24582" name="Objeto 5"/>
          <p:cNvGraphicFramePr>
            <a:graphicFrameLocks noChangeAspect="1"/>
          </p:cNvGraphicFramePr>
          <p:nvPr/>
        </p:nvGraphicFramePr>
        <p:xfrm>
          <a:off x="3276600" y="1773238"/>
          <a:ext cx="2236788" cy="2663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7" name="Equação" r:id="rId3" imgW="1066800" imgH="1270000" progId="Equation.3">
                  <p:embed/>
                </p:oleObj>
              </mc:Choice>
              <mc:Fallback>
                <p:oleObj name="Equação" r:id="rId3" imgW="1066800" imgH="1270000" progId="Equation.3">
                  <p:embed/>
                  <p:pic>
                    <p:nvPicPr>
                      <p:cNvPr id="0" name="Objeto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1773238"/>
                        <a:ext cx="2236788" cy="2663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3" name="CaixaDeTexto 6"/>
          <p:cNvSpPr txBox="1">
            <a:spLocks noChangeArrowheads="1"/>
          </p:cNvSpPr>
          <p:nvPr/>
        </p:nvSpPr>
        <p:spPr bwMode="auto">
          <a:xfrm>
            <a:off x="971550" y="4652963"/>
            <a:ext cx="3857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/>
              <a:t>A equação da continuidade se reduz a,</a:t>
            </a:r>
          </a:p>
        </p:txBody>
      </p:sp>
      <p:graphicFrame>
        <p:nvGraphicFramePr>
          <p:cNvPr id="24584" name="Objeto 7"/>
          <p:cNvGraphicFramePr>
            <a:graphicFrameLocks noChangeAspect="1"/>
          </p:cNvGraphicFramePr>
          <p:nvPr/>
        </p:nvGraphicFramePr>
        <p:xfrm>
          <a:off x="5508625" y="4868863"/>
          <a:ext cx="1584325" cy="541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8" name="Equação" r:id="rId5" imgW="520248" imgH="177646" progId="Equation.3">
                  <p:embed/>
                </p:oleObj>
              </mc:Choice>
              <mc:Fallback>
                <p:oleObj name="Equação" r:id="rId5" imgW="520248" imgH="177646" progId="Equation.3">
                  <p:embed/>
                  <p:pic>
                    <p:nvPicPr>
                      <p:cNvPr id="0" name="Objeto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625" y="4868863"/>
                        <a:ext cx="1584325" cy="541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469666-2F6B-4323-A67D-D490E7E27179}" type="slidenum">
              <a:rPr lang="pt-BR"/>
              <a:pPr>
                <a:defRPr/>
              </a:pPr>
              <a:t>24</a:t>
            </a:fld>
            <a:endParaRPr lang="pt-BR" dirty="0"/>
          </a:p>
        </p:txBody>
      </p:sp>
      <p:graphicFrame>
        <p:nvGraphicFramePr>
          <p:cNvPr id="25604" name="Objeto 3"/>
          <p:cNvGraphicFramePr>
            <a:graphicFrameLocks noChangeAspect="1"/>
          </p:cNvGraphicFramePr>
          <p:nvPr/>
        </p:nvGraphicFramePr>
        <p:xfrm>
          <a:off x="4314825" y="981075"/>
          <a:ext cx="2820988" cy="445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7" name="Equação" r:id="rId3" imgW="1270000" imgH="2006600" progId="Equation.3">
                  <p:embed/>
                </p:oleObj>
              </mc:Choice>
              <mc:Fallback>
                <p:oleObj name="Equação" r:id="rId3" imgW="1270000" imgH="2006600" progId="Equation.3">
                  <p:embed/>
                  <p:pic>
                    <p:nvPicPr>
                      <p:cNvPr id="0" name="Objeto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4825" y="981075"/>
                        <a:ext cx="2820988" cy="4456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5" name="CaixaDeTexto 4"/>
          <p:cNvSpPr txBox="1">
            <a:spLocks noChangeArrowheads="1"/>
          </p:cNvSpPr>
          <p:nvPr/>
        </p:nvSpPr>
        <p:spPr bwMode="auto">
          <a:xfrm>
            <a:off x="827088" y="1844675"/>
            <a:ext cx="2736850" cy="369888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/>
              <a:t>Observação sobre notação: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27DA27-04E8-4152-83B1-7C3D1F2177BB}" type="slidenum">
              <a:rPr lang="pt-BR"/>
              <a:pPr>
                <a:defRPr/>
              </a:pPr>
              <a:t>25</a:t>
            </a:fld>
            <a:endParaRPr lang="pt-BR" dirty="0"/>
          </a:p>
        </p:txBody>
      </p:sp>
      <p:sp>
        <p:nvSpPr>
          <p:cNvPr id="26628" name="CaixaDeTexto 3"/>
          <p:cNvSpPr txBox="1">
            <a:spLocks noChangeArrowheads="1"/>
          </p:cNvSpPr>
          <p:nvPr/>
        </p:nvSpPr>
        <p:spPr bwMode="auto">
          <a:xfrm>
            <a:off x="900113" y="908050"/>
            <a:ext cx="30940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/>
              <a:t>Usando a propriedade vetorial,</a:t>
            </a:r>
          </a:p>
        </p:txBody>
      </p:sp>
      <p:graphicFrame>
        <p:nvGraphicFramePr>
          <p:cNvPr id="26629" name="Objeto 4"/>
          <p:cNvGraphicFramePr>
            <a:graphicFrameLocks noChangeAspect="1"/>
          </p:cNvGraphicFramePr>
          <p:nvPr/>
        </p:nvGraphicFramePr>
        <p:xfrm>
          <a:off x="2987675" y="1700213"/>
          <a:ext cx="327025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4" name="Equação" r:id="rId3" imgW="1485900" imgH="203200" progId="Equation.3">
                  <p:embed/>
                </p:oleObj>
              </mc:Choice>
              <mc:Fallback>
                <p:oleObj name="Equação" r:id="rId3" imgW="1485900" imgH="203200" progId="Equation.3">
                  <p:embed/>
                  <p:pic>
                    <p:nvPicPr>
                      <p:cNvPr id="0" name="Objeto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1700213"/>
                        <a:ext cx="3270250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0" name="CaixaDeTexto 5"/>
          <p:cNvSpPr txBox="1">
            <a:spLocks noChangeArrowheads="1"/>
          </p:cNvSpPr>
          <p:nvPr/>
        </p:nvSpPr>
        <p:spPr bwMode="auto">
          <a:xfrm>
            <a:off x="900113" y="2420938"/>
            <a:ext cx="51149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/>
              <a:t>podemos escrever a equação da continuidade como,</a:t>
            </a:r>
          </a:p>
          <a:p>
            <a:endParaRPr lang="pt-BR"/>
          </a:p>
        </p:txBody>
      </p:sp>
      <p:graphicFrame>
        <p:nvGraphicFramePr>
          <p:cNvPr id="26631" name="Objeto 6"/>
          <p:cNvGraphicFramePr>
            <a:graphicFrameLocks noChangeAspect="1"/>
          </p:cNvGraphicFramePr>
          <p:nvPr/>
        </p:nvGraphicFramePr>
        <p:xfrm>
          <a:off x="3028950" y="3284538"/>
          <a:ext cx="3586163" cy="1944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5" name="Equação" r:id="rId5" imgW="1497950" imgH="812447" progId="Equation.3">
                  <p:embed/>
                </p:oleObj>
              </mc:Choice>
              <mc:Fallback>
                <p:oleObj name="Equação" r:id="rId5" imgW="1497950" imgH="812447" progId="Equation.3">
                  <p:embed/>
                  <p:pic>
                    <p:nvPicPr>
                      <p:cNvPr id="0" name="Objeto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8950" y="3284538"/>
                        <a:ext cx="3586163" cy="1944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4ABCA4-C09D-40F8-AAD3-84899EF05CFD}" type="slidenum">
              <a:rPr lang="pt-BR"/>
              <a:pPr>
                <a:defRPr/>
              </a:pPr>
              <a:t>26</a:t>
            </a:fld>
            <a:endParaRPr lang="pt-BR" dirty="0"/>
          </a:p>
        </p:txBody>
      </p:sp>
      <p:graphicFrame>
        <p:nvGraphicFramePr>
          <p:cNvPr id="27652" name="Objeto 3"/>
          <p:cNvGraphicFramePr>
            <a:graphicFrameLocks noChangeAspect="1"/>
          </p:cNvGraphicFramePr>
          <p:nvPr/>
        </p:nvGraphicFramePr>
        <p:xfrm>
          <a:off x="3565525" y="692150"/>
          <a:ext cx="4418013" cy="858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8" name="Equação" r:id="rId3" imgW="2159000" imgH="419100" progId="Equation.3">
                  <p:embed/>
                </p:oleObj>
              </mc:Choice>
              <mc:Fallback>
                <p:oleObj name="Equação" r:id="rId3" imgW="2159000" imgH="419100" progId="Equation.3">
                  <p:embed/>
                  <p:pic>
                    <p:nvPicPr>
                      <p:cNvPr id="0" name="Objeto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5525" y="692150"/>
                        <a:ext cx="4418013" cy="858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3" name="CaixaDeTexto 4"/>
          <p:cNvSpPr txBox="1">
            <a:spLocks noChangeArrowheads="1"/>
          </p:cNvSpPr>
          <p:nvPr/>
        </p:nvSpPr>
        <p:spPr bwMode="auto">
          <a:xfrm>
            <a:off x="1042988" y="908050"/>
            <a:ext cx="2098675" cy="369888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/>
              <a:t>Nota explicativa 2-2:</a:t>
            </a:r>
          </a:p>
        </p:txBody>
      </p:sp>
      <p:sp>
        <p:nvSpPr>
          <p:cNvPr id="27654" name="CaixaDeTexto 5"/>
          <p:cNvSpPr txBox="1">
            <a:spLocks noChangeArrowheads="1"/>
          </p:cNvSpPr>
          <p:nvPr/>
        </p:nvSpPr>
        <p:spPr bwMode="auto">
          <a:xfrm>
            <a:off x="971550" y="2349500"/>
            <a:ext cx="74961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/>
              <a:t>Se o fluxo é estacionário então a densidade (</a:t>
            </a:r>
            <a:r>
              <a:rPr lang="pt-BR">
                <a:sym typeface="Symbol" pitchFamily="18" charset="2"/>
              </a:rPr>
              <a:t>) não depende do tempo. Nesse</a:t>
            </a:r>
          </a:p>
          <a:p>
            <a:r>
              <a:rPr lang="pt-BR">
                <a:sym typeface="Symbol" pitchFamily="18" charset="2"/>
              </a:rPr>
              <a:t>caso a equação da continuidade se reduz a,</a:t>
            </a:r>
            <a:endParaRPr lang="pt-BR"/>
          </a:p>
        </p:txBody>
      </p:sp>
      <p:graphicFrame>
        <p:nvGraphicFramePr>
          <p:cNvPr id="27655" name="Objeto 6"/>
          <p:cNvGraphicFramePr>
            <a:graphicFrameLocks noChangeAspect="1"/>
          </p:cNvGraphicFramePr>
          <p:nvPr/>
        </p:nvGraphicFramePr>
        <p:xfrm>
          <a:off x="3779838" y="3284538"/>
          <a:ext cx="1800225" cy="191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9" name="Equação" r:id="rId5" imgW="736600" imgH="850900" progId="Equation.3">
                  <p:embed/>
                </p:oleObj>
              </mc:Choice>
              <mc:Fallback>
                <p:oleObj name="Equação" r:id="rId5" imgW="736600" imgH="850900" progId="Equation.3">
                  <p:embed/>
                  <p:pic>
                    <p:nvPicPr>
                      <p:cNvPr id="0" name="Objeto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3284538"/>
                        <a:ext cx="1800225" cy="1912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39750" y="2205038"/>
            <a:ext cx="82296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Notas sobre derivada temporal</a:t>
            </a:r>
            <a:endParaRPr lang="pt-B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F6653E-D004-41DF-A642-80FA3542B73E}" type="slidenum">
              <a:rPr lang="pt-BR"/>
              <a:pPr>
                <a:defRPr/>
              </a:pPr>
              <a:t>27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E0FA0B-894C-4B0D-A7CE-A001FE3C1EAA}" type="slidenum">
              <a:rPr lang="pt-BR"/>
              <a:pPr>
                <a:defRPr/>
              </a:pPr>
              <a:t>28</a:t>
            </a:fld>
            <a:endParaRPr lang="pt-BR" dirty="0"/>
          </a:p>
        </p:txBody>
      </p:sp>
      <p:pic>
        <p:nvPicPr>
          <p:cNvPr id="29700" name="Imagem 4" descr="figura2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700213"/>
            <a:ext cx="3273425" cy="212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CaixaDeTexto 5"/>
          <p:cNvSpPr txBox="1">
            <a:spLocks noChangeArrowheads="1"/>
          </p:cNvSpPr>
          <p:nvPr/>
        </p:nvSpPr>
        <p:spPr bwMode="auto">
          <a:xfrm>
            <a:off x="755650" y="765175"/>
            <a:ext cx="72675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/>
              <a:t>Derivada temporal seguindo um elemento de fluido (método de Lagrange). </a:t>
            </a:r>
          </a:p>
          <a:p>
            <a:r>
              <a:rPr lang="pt-BR"/>
              <a:t>Como exemplo, vamos considerar a função densidade do fluido:</a:t>
            </a:r>
          </a:p>
        </p:txBody>
      </p:sp>
      <p:graphicFrame>
        <p:nvGraphicFramePr>
          <p:cNvPr id="29702" name="Objeto 6"/>
          <p:cNvGraphicFramePr>
            <a:graphicFrameLocks noChangeAspect="1"/>
          </p:cNvGraphicFramePr>
          <p:nvPr/>
        </p:nvGraphicFramePr>
        <p:xfrm>
          <a:off x="4716463" y="1700213"/>
          <a:ext cx="3641725" cy="288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6" name="Equação" r:id="rId4" imgW="1943100" imgH="1536700" progId="Equation.3">
                  <p:embed/>
                </p:oleObj>
              </mc:Choice>
              <mc:Fallback>
                <p:oleObj name="Equação" r:id="rId4" imgW="1943100" imgH="1536700" progId="Equation.3">
                  <p:embed/>
                  <p:pic>
                    <p:nvPicPr>
                      <p:cNvPr id="0" name="Objeto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1700213"/>
                        <a:ext cx="3641725" cy="2881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3" name="CaixaDeTexto 7"/>
          <p:cNvSpPr txBox="1">
            <a:spLocks noChangeArrowheads="1"/>
          </p:cNvSpPr>
          <p:nvPr/>
        </p:nvSpPr>
        <p:spPr bwMode="auto">
          <a:xfrm>
            <a:off x="900113" y="5157788"/>
            <a:ext cx="4108450" cy="368300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/>
              <a:t>Derivada substancial ou derivada material</a:t>
            </a:r>
          </a:p>
        </p:txBody>
      </p:sp>
      <p:cxnSp>
        <p:nvCxnSpPr>
          <p:cNvPr id="10" name="Conector de seta reta 9"/>
          <p:cNvCxnSpPr/>
          <p:nvPr/>
        </p:nvCxnSpPr>
        <p:spPr>
          <a:xfrm rot="5400000" flipH="1" flipV="1">
            <a:off x="4716463" y="4437063"/>
            <a:ext cx="576262" cy="57626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35B803-09B7-4852-BC60-E75547163C0B}" type="slidenum">
              <a:rPr lang="pt-BR"/>
              <a:pPr>
                <a:defRPr/>
              </a:pPr>
              <a:t>29</a:t>
            </a:fld>
            <a:endParaRPr lang="pt-BR" dirty="0"/>
          </a:p>
        </p:txBody>
      </p:sp>
      <p:graphicFrame>
        <p:nvGraphicFramePr>
          <p:cNvPr id="30724" name="Objeto 3"/>
          <p:cNvGraphicFramePr>
            <a:graphicFrameLocks noChangeAspect="1"/>
          </p:cNvGraphicFramePr>
          <p:nvPr/>
        </p:nvGraphicFramePr>
        <p:xfrm>
          <a:off x="1301750" y="654050"/>
          <a:ext cx="6770688" cy="533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6" name="Equação" r:id="rId3" imgW="3048000" imgH="2400300" progId="Equation.3">
                  <p:embed/>
                </p:oleObj>
              </mc:Choice>
              <mc:Fallback>
                <p:oleObj name="Equação" r:id="rId3" imgW="3048000" imgH="2400300" progId="Equation.3">
                  <p:embed/>
                  <p:pic>
                    <p:nvPicPr>
                      <p:cNvPr id="0" name="Objeto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1750" y="654050"/>
                        <a:ext cx="6770688" cy="533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3D135F-7E56-4774-857D-5EA8C89C6CFC}" type="slidenum">
              <a:rPr lang="pt-BR"/>
              <a:pPr>
                <a:defRPr/>
              </a:pPr>
              <a:t>30</a:t>
            </a:fld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411413" y="765175"/>
            <a:ext cx="4537075" cy="115093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graphicFrame>
        <p:nvGraphicFramePr>
          <p:cNvPr id="31749" name="Objeto 4"/>
          <p:cNvGraphicFramePr>
            <a:graphicFrameLocks noChangeAspect="1"/>
          </p:cNvGraphicFramePr>
          <p:nvPr/>
        </p:nvGraphicFramePr>
        <p:xfrm>
          <a:off x="2762250" y="908050"/>
          <a:ext cx="4064000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8" name="Equação" r:id="rId3" imgW="1892300" imgH="393700" progId="Equation.3">
                  <p:embed/>
                </p:oleObj>
              </mc:Choice>
              <mc:Fallback>
                <p:oleObj name="Equação" r:id="rId3" imgW="1892300" imgH="393700" progId="Equation.3">
                  <p:embed/>
                  <p:pic>
                    <p:nvPicPr>
                      <p:cNvPr id="0" name="Objeto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2250" y="908050"/>
                        <a:ext cx="4064000" cy="846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468313" y="2708275"/>
            <a:ext cx="2838450" cy="157003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>
                <a:latin typeface="+mn-lt"/>
              </a:rPr>
              <a:t>Derivada substancial;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>
                <a:latin typeface="+mn-lt"/>
              </a:rPr>
              <a:t>Derivada material;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>
                <a:latin typeface="+mn-lt"/>
              </a:rPr>
              <a:t>Derivada  convectiva;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Derivada total</a:t>
            </a:r>
            <a:r>
              <a:rPr lang="pt-BR" sz="2400" dirty="0">
                <a:latin typeface="+mn-lt"/>
              </a:rPr>
              <a:t>.</a:t>
            </a:r>
          </a:p>
        </p:txBody>
      </p:sp>
      <p:cxnSp>
        <p:nvCxnSpPr>
          <p:cNvPr id="8" name="Conector de seta reta 7"/>
          <p:cNvCxnSpPr/>
          <p:nvPr/>
        </p:nvCxnSpPr>
        <p:spPr>
          <a:xfrm rot="10800000" flipV="1">
            <a:off x="2411413" y="1773238"/>
            <a:ext cx="936625" cy="8636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/>
          <p:cNvSpPr txBox="1"/>
          <p:nvPr/>
        </p:nvSpPr>
        <p:spPr>
          <a:xfrm>
            <a:off x="3563938" y="3933825"/>
            <a:ext cx="1622425" cy="4603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>
                <a:latin typeface="+mn-lt"/>
              </a:rPr>
              <a:t>Termo local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5651500" y="3068638"/>
            <a:ext cx="2247900" cy="46196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>
                <a:latin typeface="+mn-lt"/>
              </a:rPr>
              <a:t>Termo </a:t>
            </a:r>
            <a:r>
              <a:rPr lang="pt-BR" sz="2400" dirty="0" err="1">
                <a:latin typeface="+mn-lt"/>
              </a:rPr>
              <a:t>advectivo</a:t>
            </a:r>
            <a:endParaRPr lang="pt-BR" sz="2400" dirty="0">
              <a:latin typeface="+mn-lt"/>
            </a:endParaRPr>
          </a:p>
        </p:txBody>
      </p:sp>
      <p:cxnSp>
        <p:nvCxnSpPr>
          <p:cNvPr id="12" name="Conector de seta reta 11"/>
          <p:cNvCxnSpPr/>
          <p:nvPr/>
        </p:nvCxnSpPr>
        <p:spPr>
          <a:xfrm rot="5400000">
            <a:off x="3528220" y="2672556"/>
            <a:ext cx="2087562" cy="28892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/>
          <p:cNvCxnSpPr/>
          <p:nvPr/>
        </p:nvCxnSpPr>
        <p:spPr>
          <a:xfrm rot="16200000" flipH="1">
            <a:off x="5688012" y="1881188"/>
            <a:ext cx="1368425" cy="8636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56" name="CaixaDeTexto 14"/>
          <p:cNvSpPr txBox="1">
            <a:spLocks noChangeArrowheads="1"/>
          </p:cNvSpPr>
          <p:nvPr/>
        </p:nvSpPr>
        <p:spPr bwMode="auto">
          <a:xfrm>
            <a:off x="1042988" y="4941888"/>
            <a:ext cx="65436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b="1"/>
              <a:t>Etimologia</a:t>
            </a:r>
            <a:r>
              <a:rPr lang="pt-BR"/>
              <a:t/>
            </a:r>
            <a:br>
              <a:rPr lang="pt-BR"/>
            </a:br>
            <a:r>
              <a:rPr lang="pt-BR"/>
              <a:t>lat. </a:t>
            </a:r>
            <a:r>
              <a:rPr lang="pt-BR" i="1"/>
              <a:t>advectìo,ónis</a:t>
            </a:r>
            <a:r>
              <a:rPr lang="pt-BR"/>
              <a:t> 'ação de transportar; carreto, transporte, viagem', </a:t>
            </a:r>
          </a:p>
          <a:p>
            <a:r>
              <a:rPr lang="pt-BR"/>
              <a:t>der. do v. </a:t>
            </a:r>
            <a:r>
              <a:rPr lang="pt-BR" i="1"/>
              <a:t>advehère</a:t>
            </a:r>
            <a:r>
              <a:rPr lang="pt-BR"/>
              <a:t> (de</a:t>
            </a:r>
            <a:r>
              <a:rPr lang="pt-BR" i="1"/>
              <a:t> ad</a:t>
            </a:r>
            <a:r>
              <a:rPr lang="pt-BR"/>
              <a:t> e</a:t>
            </a:r>
            <a:r>
              <a:rPr lang="pt-BR" i="1"/>
              <a:t> vehère</a:t>
            </a:r>
            <a:r>
              <a:rPr lang="pt-BR"/>
              <a:t>) 'trazer, importar, carregar'; </a:t>
            </a:r>
            <a:br>
              <a:rPr lang="pt-BR"/>
            </a:br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EB9DD9-55A8-4CD5-B483-47F46D92744E}" type="slidenum">
              <a:rPr lang="pt-BR"/>
              <a:pPr>
                <a:defRPr/>
              </a:pPr>
              <a:t>31</a:t>
            </a:fld>
            <a:endParaRPr lang="pt-BR" dirty="0"/>
          </a:p>
        </p:txBody>
      </p:sp>
      <p:sp>
        <p:nvSpPr>
          <p:cNvPr id="32772" name="CaixaDeTexto 3"/>
          <p:cNvSpPr txBox="1">
            <a:spLocks noChangeArrowheads="1"/>
          </p:cNvSpPr>
          <p:nvPr/>
        </p:nvSpPr>
        <p:spPr bwMode="auto">
          <a:xfrm>
            <a:off x="827088" y="981075"/>
            <a:ext cx="63325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/>
              <a:t>- Na expressão anterior f(x,y,z,t) é qualquer propriedade do fluido.</a:t>
            </a:r>
          </a:p>
        </p:txBody>
      </p:sp>
      <p:sp>
        <p:nvSpPr>
          <p:cNvPr id="32773" name="CaixaDeTexto 4"/>
          <p:cNvSpPr txBox="1">
            <a:spLocks noChangeArrowheads="1"/>
          </p:cNvSpPr>
          <p:nvPr/>
        </p:nvSpPr>
        <p:spPr bwMode="auto">
          <a:xfrm>
            <a:off x="841375" y="1557338"/>
            <a:ext cx="72628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/>
              <a:t>- Usando esse resultado, podemos reescrever a equação da continuidade da</a:t>
            </a:r>
          </a:p>
          <a:p>
            <a:r>
              <a:rPr lang="pt-BR"/>
              <a:t>seguinte forma:</a:t>
            </a:r>
          </a:p>
        </p:txBody>
      </p:sp>
      <p:graphicFrame>
        <p:nvGraphicFramePr>
          <p:cNvPr id="32774" name="Object 2"/>
          <p:cNvGraphicFramePr>
            <a:graphicFrameLocks noChangeAspect="1"/>
          </p:cNvGraphicFramePr>
          <p:nvPr/>
        </p:nvGraphicFramePr>
        <p:xfrm>
          <a:off x="2916238" y="2708275"/>
          <a:ext cx="3311525" cy="2490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6" name="Equação" r:id="rId3" imgW="1384300" imgH="1041400" progId="Equation.3">
                  <p:embed/>
                </p:oleObj>
              </mc:Choice>
              <mc:Fallback>
                <p:oleObj name="Equação" r:id="rId3" imgW="1384300" imgH="10414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6238" y="2708275"/>
                        <a:ext cx="3311525" cy="2490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sz="2400" smtClean="0"/>
              <a:t>Para concluir, vamos apresentar duas definições uteis: </a:t>
            </a: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3A88BA-D9DE-4A47-8D57-3F06997F1506}" type="slidenum">
              <a:rPr lang="pt-BR"/>
              <a:pPr>
                <a:defRPr/>
              </a:pPr>
              <a:t>32</a:t>
            </a:fld>
            <a:endParaRPr lang="pt-BR" dirty="0"/>
          </a:p>
        </p:txBody>
      </p:sp>
      <p:sp>
        <p:nvSpPr>
          <p:cNvPr id="33797" name="CaixaDeTexto 4"/>
          <p:cNvSpPr txBox="1">
            <a:spLocks noChangeArrowheads="1"/>
          </p:cNvSpPr>
          <p:nvPr/>
        </p:nvSpPr>
        <p:spPr bwMode="auto">
          <a:xfrm>
            <a:off x="323850" y="1844675"/>
            <a:ext cx="8461375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b="1"/>
              <a:t>Fluxo bidimensional </a:t>
            </a:r>
            <a:r>
              <a:rPr lang="pt-BR"/>
              <a:t>– num sistema de coordenadas apropriado temos que as </a:t>
            </a:r>
          </a:p>
          <a:p>
            <a:r>
              <a:rPr lang="pt-BR"/>
              <a:t>componentes de velocidade v</a:t>
            </a:r>
            <a:r>
              <a:rPr lang="pt-BR" baseline="-25000"/>
              <a:t>x</a:t>
            </a:r>
            <a:r>
              <a:rPr lang="pt-BR"/>
              <a:t> e v</a:t>
            </a:r>
            <a:r>
              <a:rPr lang="pt-BR" baseline="-25000"/>
              <a:t>y</a:t>
            </a:r>
            <a:r>
              <a:rPr lang="pt-BR"/>
              <a:t> não dependem da coordenada z e v</a:t>
            </a:r>
            <a:r>
              <a:rPr lang="pt-BR" baseline="-25000"/>
              <a:t>z</a:t>
            </a:r>
            <a:r>
              <a:rPr lang="pt-BR"/>
              <a:t> = 0. Todas</a:t>
            </a:r>
          </a:p>
          <a:p>
            <a:r>
              <a:rPr lang="pt-BR"/>
              <a:t>as outras variáveis, tais como, a densidade, temperatura, etc, são igualmente</a:t>
            </a:r>
          </a:p>
          <a:p>
            <a:r>
              <a:rPr lang="pt-BR"/>
              <a:t>independentes da coordenada z. Não encontramos fluxos rigorosamente bidimensionais</a:t>
            </a:r>
          </a:p>
          <a:p>
            <a:r>
              <a:rPr lang="pt-BR"/>
              <a:t>na natureza, mas é possível encontrá-los ou produzi-los em boa aproximação . Os fluxos</a:t>
            </a:r>
          </a:p>
          <a:p>
            <a:r>
              <a:rPr lang="pt-BR"/>
              <a:t>bidimensionais são mais fáceis de serem representados, têm uma formulação</a:t>
            </a:r>
          </a:p>
          <a:p>
            <a:r>
              <a:rPr lang="pt-BR"/>
              <a:t>matemática mais simples e passam a ser interessantes no estudo de algumas</a:t>
            </a:r>
          </a:p>
          <a:p>
            <a:r>
              <a:rPr lang="pt-BR"/>
              <a:t>propriedades mecânicas.</a:t>
            </a:r>
          </a:p>
          <a:p>
            <a:endParaRPr lang="pt-BR"/>
          </a:p>
          <a:p>
            <a:endParaRPr lang="pt-BR"/>
          </a:p>
          <a:p>
            <a:r>
              <a:rPr lang="pt-BR" b="1"/>
              <a:t>Ponto de estagnação </a:t>
            </a:r>
            <a:r>
              <a:rPr lang="pt-BR"/>
              <a:t>– são pontos de um fluxo em que a velocidade é nula, </a:t>
            </a:r>
            <a:r>
              <a:rPr lang="pt-BR" b="1"/>
              <a:t>u</a:t>
            </a:r>
            <a:r>
              <a:rPr lang="pt-BR"/>
              <a:t> = 0.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750" y="2636838"/>
            <a:ext cx="8229600" cy="1143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pt-B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FIM</a:t>
            </a:r>
            <a:endParaRPr lang="pt-B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C30F75-4206-420E-B75B-0A5D18A21A17}" type="slidenum">
              <a:rPr lang="pt-BR"/>
              <a:pPr>
                <a:defRPr/>
              </a:pPr>
              <a:t>33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889</TotalTime>
  <Words>1041</Words>
  <Application>Microsoft Office PowerPoint</Application>
  <PresentationFormat>On-screen Show (4:3)</PresentationFormat>
  <Paragraphs>167</Paragraphs>
  <Slides>33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Tema do Office</vt:lpstr>
      <vt:lpstr>Equação</vt:lpstr>
      <vt:lpstr>Equation</vt:lpstr>
      <vt:lpstr>Hidrodinâmica</vt:lpstr>
      <vt:lpstr>Redução do contínuo ao discreto:</vt:lpstr>
      <vt:lpstr>Método de Lagrange:</vt:lpstr>
      <vt:lpstr>Método de Euler (dominante):</vt:lpstr>
      <vt:lpstr>Linhas de escoamento (corrente) - tubos de escoamento</vt:lpstr>
      <vt:lpstr>PowerPoint Presentation</vt:lpstr>
      <vt:lpstr>PowerPoint Presentation</vt:lpstr>
      <vt:lpstr>Trajetória, ou orbita, de um elemento do fluido </vt:lpstr>
      <vt:lpstr>PowerPoint Presentation</vt:lpstr>
      <vt:lpstr>PowerPoint Presentation</vt:lpstr>
      <vt:lpstr>PowerPoint Presentation</vt:lpstr>
      <vt:lpstr>O princípio da continuidade (conservação da massa)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Vejamos algumas consequências da equação integral,</vt:lpstr>
      <vt:lpstr>PowerPoint Presentation</vt:lpstr>
      <vt:lpstr>PowerPoint Presentation</vt:lpstr>
      <vt:lpstr>PowerPoint Presentation</vt:lpstr>
      <vt:lpstr>Algumas conseqüências simples</vt:lpstr>
      <vt:lpstr>PowerPoint Presentation</vt:lpstr>
      <vt:lpstr>PowerPoint Presentation</vt:lpstr>
      <vt:lpstr>PowerPoint Presentation</vt:lpstr>
      <vt:lpstr>PowerPoint Presentation</vt:lpstr>
      <vt:lpstr>Notas sobre derivada temporal</vt:lpstr>
      <vt:lpstr>PowerPoint Presentation</vt:lpstr>
      <vt:lpstr>PowerPoint Presentation</vt:lpstr>
      <vt:lpstr>PowerPoint Presentation</vt:lpstr>
      <vt:lpstr>PowerPoint Presentation</vt:lpstr>
      <vt:lpstr>Para concluir, vamos apresentar duas definições uteis: </vt:lpstr>
      <vt:lpstr>FIM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Hidrodinâmica</dc:title>
  <dc:creator>Maria Célia Lucinda</dc:creator>
  <cp:lastModifiedBy>Victor-PC</cp:lastModifiedBy>
  <cp:revision>110</cp:revision>
  <dcterms:created xsi:type="dcterms:W3CDTF">2011-03-21T14:58:31Z</dcterms:created>
  <dcterms:modified xsi:type="dcterms:W3CDTF">2017-03-22T15:14:58Z</dcterms:modified>
</cp:coreProperties>
</file>